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handoutMasterIdLst>
    <p:handoutMasterId r:id="rId28"/>
  </p:handoutMasterIdLst>
  <p:sldIdLst>
    <p:sldId id="277" r:id="rId2"/>
    <p:sldId id="268" r:id="rId3"/>
    <p:sldId id="269" r:id="rId4"/>
    <p:sldId id="270" r:id="rId5"/>
    <p:sldId id="271" r:id="rId6"/>
    <p:sldId id="272" r:id="rId7"/>
    <p:sldId id="273" r:id="rId8"/>
    <p:sldId id="274" r:id="rId9"/>
    <p:sldId id="278" r:id="rId10"/>
    <p:sldId id="279" r:id="rId11"/>
    <p:sldId id="280" r:id="rId12"/>
    <p:sldId id="282" r:id="rId13"/>
    <p:sldId id="281"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270"/>
            <p14:sldId id="271"/>
            <p14:sldId id="272"/>
            <p14:sldId id="273"/>
            <p14:sldId id="274"/>
            <p14:sldId id="278"/>
            <p14:sldId id="279"/>
            <p14:sldId id="280"/>
            <p14:sldId id="282"/>
            <p14:sldId id="281"/>
            <p14:sldId id="283"/>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82353" autoAdjust="0"/>
  </p:normalViewPr>
  <p:slideViewPr>
    <p:cSldViewPr snapToGrid="0">
      <p:cViewPr varScale="1">
        <p:scale>
          <a:sx n="68" d="100"/>
          <a:sy n="68" d="100"/>
        </p:scale>
        <p:origin x="1781" y="5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2023-12-04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2023-12-04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38722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When it compiles the ‘500’ tree value, it goes down but 0.10% from the ‘450’ tree value and this output was generated in intervals of 50 trees at a time. So most likely, 450 trees may have been the optimal value to use as this point in the graph is where the line flattens and the accuracy is more or less the same moving forward in the graph.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I used 450 trees in general when comparing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randomforest</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with the other 3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In addition, I used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max_depth</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 10 when executing the code to get the results, so at every 10</a:t>
            </a:r>
            <a:r>
              <a:rPr lang="en-CA"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th</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level that is where the branch cuts off. </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255508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Times New Roman" panose="02020603050405020304" pitchFamily="18" charset="0"/>
              </a:rPr>
              <a:t>I ended with a 73% accuracy, which is different from the above because the code may have used different values when it did the 80-20 train-test split from the original. </a:t>
            </a:r>
          </a:p>
          <a:p>
            <a:pPr marL="285750" indent="-285750">
              <a:buFont typeface="Arial" panose="020B0604020202020204" pitchFamily="34" charset="0"/>
              <a:buChar char="•"/>
            </a:pPr>
            <a:r>
              <a:rPr lang="en-CA" sz="1800" dirty="0">
                <a:effectLst/>
                <a:latin typeface="Times New Roman" panose="02020603050405020304" pitchFamily="18" charset="0"/>
              </a:rPr>
              <a:t>It also shows the precision, recall and accuracy of each specific class one-by-one for all the 10 total fashion attires in the dataset.</a:t>
            </a:r>
          </a:p>
          <a:p>
            <a:pPr marL="285750" indent="-285750">
              <a:buFont typeface="Arial" panose="020B0604020202020204" pitchFamily="34" charset="0"/>
              <a:buChar char="•"/>
            </a:pPr>
            <a:r>
              <a:rPr lang="en-CA" sz="1800" dirty="0">
                <a:effectLst/>
                <a:latin typeface="Times New Roman" panose="02020603050405020304" pitchFamily="18" charset="0"/>
              </a:rPr>
              <a:t>Due to the nature of this dataset (even when using </a:t>
            </a:r>
            <a:r>
              <a:rPr lang="en-CA" sz="1800" dirty="0" err="1">
                <a:effectLst/>
                <a:latin typeface="Times New Roman" panose="02020603050405020304" pitchFamily="18" charset="0"/>
              </a:rPr>
              <a:t>random_state</a:t>
            </a:r>
            <a:r>
              <a:rPr lang="en-CA" sz="1800" dirty="0">
                <a:effectLst/>
                <a:latin typeface="Times New Roman" panose="02020603050405020304" pitchFamily="18" charset="0"/>
              </a:rPr>
              <a:t>=0) the values fluctuate each time the code is run and the numbers change for the confusion matrix and therefore the values for accuracy, precision and recall may also change (but still close to the 70-75% range)</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250752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3205908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10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This is a similar result as to what I had for the test accuracy in the previous stage of this project. The CNN-simple was at 75.68 but decreased to 73%, the other 3 more or less stayed the same. However, in this situation the classification reports now show the precision, Recall, and F1-score which was not discussed earlier. I took the weighted average for all 10 classes to give one final average value for these 3 evaluation measures.</a:t>
            </a:r>
          </a:p>
          <a:p>
            <a:pPr>
              <a:lnSpc>
                <a:spcPct val="107000"/>
              </a:lnSpc>
              <a:spcAft>
                <a:spcPts val="10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 </a:t>
            </a:r>
          </a:p>
          <a:p>
            <a:pPr>
              <a:lnSpc>
                <a:spcPct val="107000"/>
              </a:lnSpc>
              <a:spcAft>
                <a:spcPts val="1000"/>
              </a:spcAft>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By overall comparison, </a:t>
            </a:r>
            <a:r>
              <a:rPr lang="en-CA" sz="1800" dirty="0" err="1">
                <a:effectLst/>
                <a:latin typeface="Arial" panose="020B0604020202020204" pitchFamily="34" charset="0"/>
                <a:ea typeface="Times New Roman" panose="02020603050405020304" pitchFamily="18" charset="0"/>
                <a:cs typeface="Times New Roman" panose="02020603050405020304" pitchFamily="18" charset="0"/>
              </a:rPr>
              <a:t>randomforest</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had the highest accuracy among the 4 models at 77% and CNN-simple &amp; </a:t>
            </a:r>
            <a:r>
              <a:rPr lang="en-CA" sz="1800" dirty="0" err="1">
                <a:effectLst/>
                <a:latin typeface="Arial" panose="020B0604020202020204" pitchFamily="34" charset="0"/>
                <a:ea typeface="Times New Roman" panose="02020603050405020304" pitchFamily="18" charset="0"/>
                <a:cs typeface="Times New Roman" panose="02020603050405020304" pitchFamily="18" charset="0"/>
              </a:rPr>
              <a:t>XGBoost</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had moderate accuracies, whereas SVM  had the lowest accuracy. The reason </a:t>
            </a:r>
            <a:r>
              <a:rPr lang="en-CA" sz="1800" dirty="0" err="1">
                <a:effectLst/>
                <a:latin typeface="Arial" panose="020B0604020202020204" pitchFamily="34" charset="0"/>
                <a:ea typeface="Times New Roman" panose="02020603050405020304" pitchFamily="18" charset="0"/>
                <a:cs typeface="Times New Roman" panose="02020603050405020304" pitchFamily="18" charset="0"/>
              </a:rPr>
              <a:t>randomforest</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had the highest was because 400 trees were used and could have been less if smaller values were used.</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17</a:t>
            </a:fld>
            <a:endParaRPr lang="en-CA"/>
          </a:p>
        </p:txBody>
      </p:sp>
    </p:spTree>
    <p:extLst>
      <p:ext uri="{BB962C8B-B14F-4D97-AF65-F5344CB8AC3E}">
        <p14:creationId xmlns:p14="http://schemas.microsoft.com/office/powerpoint/2010/main" val="1622813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18</a:t>
            </a:fld>
            <a:endParaRPr lang="en-CA"/>
          </a:p>
        </p:txBody>
      </p:sp>
    </p:spTree>
    <p:extLst>
      <p:ext uri="{BB962C8B-B14F-4D97-AF65-F5344CB8AC3E}">
        <p14:creationId xmlns:p14="http://schemas.microsoft.com/office/powerpoint/2010/main" val="2429931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19</a:t>
            </a:fld>
            <a:endParaRPr lang="en-CA"/>
          </a:p>
        </p:txBody>
      </p:sp>
    </p:spTree>
    <p:extLst>
      <p:ext uri="{BB962C8B-B14F-4D97-AF65-F5344CB8AC3E}">
        <p14:creationId xmlns:p14="http://schemas.microsoft.com/office/powerpoint/2010/main" val="2383218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F338372-CF29-40A2-B068-973AB56E9997}" type="slidenum">
              <a:rPr lang="en-CA" smtClean="0"/>
              <a:pPr/>
              <a:t>20</a:t>
            </a:fld>
            <a:endParaRPr lang="en-CA"/>
          </a:p>
        </p:txBody>
      </p:sp>
    </p:spTree>
    <p:extLst>
      <p:ext uri="{BB962C8B-B14F-4D97-AF65-F5344CB8AC3E}">
        <p14:creationId xmlns:p14="http://schemas.microsoft.com/office/powerpoint/2010/main" val="329231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25</a:t>
            </a:fld>
            <a:endParaRPr lang="en-CA"/>
          </a:p>
        </p:txBody>
      </p:sp>
    </p:spTree>
    <p:extLst>
      <p:ext uri="{BB962C8B-B14F-4D97-AF65-F5344CB8AC3E}">
        <p14:creationId xmlns:p14="http://schemas.microsoft.com/office/powerpoint/2010/main" val="423234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The Kaggle dataset only has 2 .csv files for training and testing for the 784 pixels in the dataset (ranging from 0 to 255 in brightness of the image).</a:t>
            </a:r>
            <a:endParaRPr lang="en-CA" sz="12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a:p>
            <a:endParaRPr lang="en-US" dirty="0"/>
          </a:p>
          <a:p>
            <a:r>
              <a:rPr lang="en-US" dirty="0"/>
              <a:t>Due to the system crashing, what I did was instead of taking all 784 pixels (as there is a lot of 0’s in the dataset in several rows for a lot of pixels) I took the top 20 pixels on the train set</a:t>
            </a:r>
          </a:p>
          <a:p>
            <a:r>
              <a:rPr lang="en-US" dirty="0"/>
              <a:t>(which has 60,000 rows) and used </a:t>
            </a:r>
            <a:r>
              <a:rPr lang="en-US" dirty="0" err="1"/>
              <a:t>RandomForest</a:t>
            </a:r>
            <a:r>
              <a:rPr lang="en-US" dirty="0"/>
              <a:t> Importance method (based on 100 trees) to take top 20 pixels and after that I replicated the test set with the exact same 20 pixels and </a:t>
            </a:r>
          </a:p>
          <a:p>
            <a:r>
              <a:rPr lang="en-US" dirty="0"/>
              <a:t>Combined them together to get a total of 70,000 rows.</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68982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rPr>
              <a:t>An embedded technique known as the Random Forest Importance was used to take the top 20 pixels based on the ‘Importance’ value of the Fashion-MNIST train dataset (60,000 rows and 785 columns with column 1 being the dependent variable). The reason top 20 was used was because it is a decent value and the system would not crash (due to limited capabilities) or take a long time to generate a panda profiling report.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following 20 pixels on the train dataset had the highest importance based on the correlation of the dependent variable (label) and other independent variables (the remaining number of pixels). They do contain a high number of zeros, which were taken into account but of a lesser amount than the other pixels.</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The number of trees used to generate this output was 100 trees based on the Random Forest Importance (RFI). </a:t>
            </a:r>
          </a:p>
          <a:p>
            <a:pPr marL="171450" indent="-171450">
              <a:buFont typeface="Arial" panose="020B0604020202020204" pitchFamily="34" charset="0"/>
              <a:buChar char="•"/>
            </a:pPr>
            <a:r>
              <a:rPr lang="en-CA" sz="1800" dirty="0">
                <a:effectLst/>
                <a:latin typeface="Times New Roman" panose="02020603050405020304" pitchFamily="18" charset="0"/>
              </a:rPr>
              <a:t>I experimented with different value but chose 100 and used that because </a:t>
            </a:r>
            <a:r>
              <a:rPr lang="en-CA" sz="1800" dirty="0">
                <a:effectLst/>
                <a:latin typeface="Times New Roman" panose="02020603050405020304" pitchFamily="18" charset="0"/>
                <a:ea typeface="Times New Roman" panose="02020603050405020304" pitchFamily="18" charset="0"/>
              </a:rPr>
              <a:t>Using more trees can lead to a more robust model but might increase computational complexity but using fewer trees might lead to a less complex model but could lead to the model overfitting. The optimal number of trees can depend on factors like the dataset size, complexity, and available computational resources” </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209748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a:t>
            </a:r>
            <a:r>
              <a:rPr lang="en-US" baseline="30000" dirty="0"/>
              <a:t>st</a:t>
            </a:r>
            <a:r>
              <a:rPr lang="en-US" dirty="0"/>
              <a:t> point:</a:t>
            </a:r>
          </a:p>
          <a:p>
            <a:endParaRPr lang="en-US" dirty="0"/>
          </a:p>
          <a:p>
            <a:pPr marL="171450" indent="-171450" algn="l">
              <a:buFont typeface="Arial" panose="020B0604020202020204" pitchFamily="34" charset="0"/>
              <a:buChar char="•"/>
            </a:pPr>
            <a:r>
              <a:rPr lang="en-CA" sz="1200" dirty="0">
                <a:solidFill>
                  <a:srgbClr val="000000"/>
                </a:solidFill>
              </a:rPr>
              <a:t>From the paper, they compared 4 different CNN models and did several tasks around it such as accuracy, validation accuracy, training and validation loss, and training time</a:t>
            </a:r>
          </a:p>
          <a:p>
            <a:pPr marL="171450" indent="-171450" algn="l">
              <a:buFont typeface="Arial" panose="020B0604020202020204" pitchFamily="34" charset="0"/>
              <a:buChar char="•"/>
            </a:pPr>
            <a:r>
              <a:rPr lang="en-CA" sz="1200" i="0" u="none" strike="noStrike" baseline="0" dirty="0">
                <a:solidFill>
                  <a:srgbClr val="000000"/>
                </a:solidFill>
              </a:rPr>
              <a:t>In their scenario they used one simple-CNN model and 3 dropout models (with different parameters) and they displayed the accuracy they got in the end along with several other ML models (17 in total)</a:t>
            </a:r>
          </a:p>
          <a:p>
            <a:pPr marL="171450" indent="-171450" algn="l">
              <a:buFont typeface="Arial" panose="020B0604020202020204" pitchFamily="34" charset="0"/>
              <a:buChar char="•"/>
            </a:pPr>
            <a:r>
              <a:rPr lang="en-CA" sz="1200" dirty="0">
                <a:solidFill>
                  <a:srgbClr val="000000"/>
                </a:solidFill>
              </a:rPr>
              <a:t>In my scenario, I chose to compare 4 different ML models as well. However I chose different ML models (CNN-simple, RF, SVM, </a:t>
            </a:r>
            <a:r>
              <a:rPr lang="en-CA" sz="1200" dirty="0" err="1">
                <a:solidFill>
                  <a:srgbClr val="000000"/>
                </a:solidFill>
              </a:rPr>
              <a:t>XGBoost</a:t>
            </a:r>
            <a:r>
              <a:rPr lang="en-CA" sz="1200" dirty="0">
                <a:solidFill>
                  <a:srgbClr val="000000"/>
                </a:solidFill>
              </a:rPr>
              <a:t>)</a:t>
            </a:r>
          </a:p>
          <a:p>
            <a:endParaRPr lang="en-US" dirty="0"/>
          </a:p>
          <a:p>
            <a:endParaRPr lang="en-US" dirty="0"/>
          </a:p>
          <a:p>
            <a:r>
              <a:rPr lang="en-US" dirty="0"/>
              <a:t>In addition, I will also compare CNN with the other 3 models but in various ways such as using different performance measures (</a:t>
            </a:r>
            <a:r>
              <a:rPr lang="en-US" dirty="0" err="1"/>
              <a:t>precison</a:t>
            </a:r>
            <a:r>
              <a:rPr lang="en-US" dirty="0"/>
              <a:t>, recall) and also how it handles different types of </a:t>
            </a:r>
          </a:p>
          <a:p>
            <a:r>
              <a:rPr lang="en-US" dirty="0"/>
              <a:t>situation</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82114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a:t>
            </a:r>
            <a:r>
              <a:rPr lang="en-CA" sz="1800" dirty="0">
                <a:solidFill>
                  <a:srgbClr val="000000"/>
                </a:solidFill>
                <a:effectLst/>
                <a:latin typeface="Times New Roman" panose="02020603050405020304" pitchFamily="18" charset="0"/>
                <a:ea typeface="Arial" panose="020B0604020202020204" pitchFamily="34" charset="0"/>
              </a:rPr>
              <a:t>In platforms such as Amazon and E-bay, many consumers are buying their clothing and footwear online in recent years compared to the years prior where they were buying in-person at the store. The trend from retail clothes shopping in store to online shopping has drastically changed, mostly for the better good but there can be issues with online shopping such as fraud with credit cards, but most transactions are secure.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solidFill>
                <a:srgbClr val="000000"/>
              </a:solidFill>
              <a:effectLst/>
              <a:latin typeface="Times New Roman" panose="02020603050405020304" pitchFamily="18"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In terms of how Amazon and E-bay play a role with Fashion MNIST in the business market. The AI states that “With the growth of e-commerce platforms like Amazon and eBay, the utilization of Fashion MNIST has gained particular relevance. These platforms, among others, employ machine learning and computer vision techniques to enhance the shopping experience for customers. By using Fashion MNIST, they can develop recommendation systems that suggest products based on a user's previous purchases and preferences, leading to increased customer engagement and sales. Additionally, they can implement image recognition algorithms to enable users to search for items by simply uploading a photo, making the shopping process more convenient and intuitive.”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solidFill>
                <a:srgbClr val="000000"/>
              </a:solidFill>
              <a:effectLst/>
              <a:latin typeface="Times New Roman" panose="02020603050405020304" pitchFamily="18"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solidFill>
                <a:srgbClr val="000000"/>
              </a:solidFill>
              <a:effectLst/>
              <a:latin typeface="Times New Roman" panose="02020603050405020304" pitchFamily="18" charset="0"/>
              <a:ea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345798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In other words, this paper addresses the growing online fashion market's need for algorithms capable of identifying garments. Such algorithms can help companies in the clothing sales sector understand customer preferences, tailor marketing campaigns, and enhance the customer experience while shopping online or at the store. Convolutional Neural Networks (CNNs) are known for their efficiency in image classification, and this paper presents four different CNN models applied to the Fashion-MNIST dataset, I plan to use the same 4 CNN models and see how they are similar or different from one another when I calculate their efficiency, effectiveness, and stability as presented in this paper.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solidFill>
                  <a:srgbClr val="000000"/>
                </a:solidFill>
                <a:effectLst/>
                <a:latin typeface="Times New Roman" panose="02020603050405020304" pitchFamily="18" charset="0"/>
                <a:ea typeface="Arial" panose="020B0604020202020204" pitchFamily="34" charset="0"/>
              </a:rPr>
              <a:t>The original research evaluated various machine learning models and achieved 89.7% accuracy using SVM. I will try to use the same technique and see if I end up with the same results (or at least close to it). Also in this paper, the authors propose the use of CNNs to label the Fashion-MNIST dataset, aiming to enhance accuracy. The results show that their new CNN model called "cnn-dropout-3" achieves an accuracy of 99.1%, which was the highest out of all the 15 different models that were tested however it maybe the more time consuming process, which I will investigate.</a:t>
            </a:r>
          </a:p>
          <a:p>
            <a:pPr marL="171450" indent="-171450">
              <a:buFont typeface="Arial" panose="020B0604020202020204" pitchFamily="34" charset="0"/>
              <a:buChar char="•"/>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1864010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In this dataset, there are a total of 60,000 images of the training dataset and 10,000 images of the test dataset. The 2 .csv files provided on Kaggle provide the details of all 784 pixels (28x28 in terms of height and width) and each pixel on certain labels range from 0-255 (with 0 being light and 255 being very dark). In terms of the labels of the fashion attire in this dataset, they are ranked according to the numbers they represent:</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The above table correlates with the labels that were given on Kaggle. In addition, for the training dataset, there are 6,000 labels each for each attire for a grand total of 60,000 fashion images. For the testing however, its a smaller sample size and only 1,000 labels for each attire for a grand total of 10,000 fashion images. The .csv files do not specify the size of the certain clothing like whether certain shirts or trousers are small, medium, or large or whether any type of footwear such as sandals, sneakers, or ankle boots are size 1, 2, etc. and if its gender specific (for males or females).</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226422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When comparing the CNN-simple from my own results to the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It gave 75.65% as the test accuracy, which is much lower than expected mainly cause of the small sample size (70,00 rows) and in the research paper there were over 110,000 trainable parameters, they also received a test accuracy using 2 different TensorFlow versions and in my case I only used the physical dataset with the numbers and one TensorFlow version (most recent version) 2.14.0 and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Keras</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version 2.14.0.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In addition, the research paper that I am replicating (on section 5.3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cnn</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-simple, page 992) indicates that “All those models were modeled based on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Keras</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Sequential model. Convolutional and dense layers used Rectified Linear Unit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ReLU</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activation functions, except by the last dense layer on each model (output layer), were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Softmax</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was used. The optimizer used was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Adadelta</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Batch size was 128 and we trained the models for 12 epochs” [2].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I did this differently from what they did. The reason I chose ‘Adam’ was because I had used it in the past for this exact same dataset in the CIND850 course and in general, it is a popular and effective optimizer that works well generally for many deep learning tasks such as image classification (which is used in this case). The choice of optimizer is problem-specific and I used that but other optimizers like what they used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Adadelta</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or other optimizers such as ‘SGD’ or ‘RMSprop’ may also work.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786451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created a graph to show various accuracies of the number of trees used when doing random forest modelling based on 70,000 rows of the combined data for the top 20 pixels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used a wide interval between 0-500 trees and </a:t>
            </a:r>
            <a:r>
              <a:rPr lang="en-CA" sz="1800" dirty="0">
                <a:effectLst/>
                <a:latin typeface="Times New Roman" panose="02020603050405020304" pitchFamily="18" charset="0"/>
                <a:cs typeface="Times New Roman" panose="02020603050405020304" pitchFamily="18" charset="0"/>
              </a:rPr>
              <a:t>a </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grand total of 12 different values for trees were used in this interval (as shown on the graph above, 12 blue points) and from the looks of this, it stabilizes after 400 trees were compiled. </a:t>
            </a:r>
            <a:endParaRPr lang="en-US" dirty="0"/>
          </a:p>
          <a:p>
            <a:pPr marL="171450" indent="-171450">
              <a:buFont typeface="Arial" panose="020B0604020202020204" pitchFamily="34" charset="0"/>
              <a:buChar char="•"/>
            </a:pPr>
            <a:endParaRPr lang="en-US" dirty="0"/>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140123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4,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4,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4,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4,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4,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4,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4,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4,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4,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4,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4,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4,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4,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zalando-research/fashionmnist"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hyperlink" Target="https://www.statisticshowto.com/matthews-correlation-coefficient/" TargetMode="External"/><Relationship Id="rId5" Type="http://schemas.openxmlformats.org/officeDocument/2006/relationships/hyperlink" Target="https://www.statisticshowto.com/" TargetMode="External"/><Relationship Id="rId4" Type="http://schemas.openxmlformats.org/officeDocument/2006/relationships/hyperlink" Target="https://www.statisticshowto.com/contac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1" y="396621"/>
            <a:ext cx="7958753" cy="2631714"/>
          </a:xfrm>
        </p:spPr>
        <p:txBody>
          <a:bodyPr/>
          <a:lstStyle/>
          <a:p>
            <a:r>
              <a:rPr lang="en-US" dirty="0"/>
              <a:t>CIND860 Capstone Project – Evaluating the efficacy of CNN against Traditional ML Models</a:t>
            </a:r>
          </a:p>
        </p:txBody>
      </p:sp>
      <p:sp>
        <p:nvSpPr>
          <p:cNvPr id="3" name="Subtitle 2"/>
          <p:cNvSpPr>
            <a:spLocks noGrp="1"/>
          </p:cNvSpPr>
          <p:nvPr>
            <p:ph type="subTitle" idx="1"/>
          </p:nvPr>
        </p:nvSpPr>
        <p:spPr>
          <a:xfrm>
            <a:off x="606315" y="3933143"/>
            <a:ext cx="2343362" cy="1072335"/>
          </a:xfrm>
        </p:spPr>
        <p:txBody>
          <a:bodyPr/>
          <a:lstStyle/>
          <a:p>
            <a:r>
              <a:rPr lang="en-US" dirty="0"/>
              <a:t>By: Hasib Chowdhury (500439135)</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462C1-5EBD-82E6-3A85-31BF6AF56F2C}"/>
              </a:ext>
            </a:extLst>
          </p:cNvPr>
          <p:cNvSpPr>
            <a:spLocks noGrp="1"/>
          </p:cNvSpPr>
          <p:nvPr>
            <p:ph type="title"/>
          </p:nvPr>
        </p:nvSpPr>
        <p:spPr>
          <a:xfrm>
            <a:off x="365568" y="392415"/>
            <a:ext cx="8444818" cy="609325"/>
          </a:xfrm>
        </p:spPr>
        <p:txBody>
          <a:bodyPr/>
          <a:lstStyle/>
          <a:p>
            <a:r>
              <a:rPr lang="en-US" sz="3600" dirty="0"/>
              <a:t>Random Forest Modelling</a:t>
            </a:r>
            <a:endParaRPr lang="en-CA" sz="3600" dirty="0"/>
          </a:p>
        </p:txBody>
      </p:sp>
      <p:sp>
        <p:nvSpPr>
          <p:cNvPr id="5" name="Slide Number Placeholder 4">
            <a:extLst>
              <a:ext uri="{FF2B5EF4-FFF2-40B4-BE49-F238E27FC236}">
                <a16:creationId xmlns:a16="http://schemas.microsoft.com/office/drawing/2014/main" id="{955DE303-5ACD-1D0A-69DA-59B27A2C46A2}"/>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12" name="Content Placeholder 11" descr="A graph with a line going up&#10;&#10;Description automatically generated">
            <a:extLst>
              <a:ext uri="{FF2B5EF4-FFF2-40B4-BE49-F238E27FC236}">
                <a16:creationId xmlns:a16="http://schemas.microsoft.com/office/drawing/2014/main" id="{F77594AA-407F-4059-3CEE-2B1069EA1D9A}"/>
              </a:ext>
            </a:extLst>
          </p:cNvPr>
          <p:cNvPicPr>
            <a:picLocks noGrp="1" noChangeAspect="1"/>
          </p:cNvPicPr>
          <p:nvPr>
            <p:ph idx="1"/>
          </p:nvPr>
        </p:nvPicPr>
        <p:blipFill>
          <a:blip r:embed="rId3"/>
          <a:stretch>
            <a:fillRect/>
          </a:stretch>
        </p:blipFill>
        <p:spPr>
          <a:xfrm>
            <a:off x="590820" y="1099873"/>
            <a:ext cx="7962360" cy="4658254"/>
          </a:xfrm>
          <a:prstGeom prst="rect">
            <a:avLst/>
          </a:prstGeom>
        </p:spPr>
      </p:pic>
    </p:spTree>
    <p:extLst>
      <p:ext uri="{BB962C8B-B14F-4D97-AF65-F5344CB8AC3E}">
        <p14:creationId xmlns:p14="http://schemas.microsoft.com/office/powerpoint/2010/main" val="351081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CCD8-4B47-CA86-156C-25F803CFBBE2}"/>
              </a:ext>
            </a:extLst>
          </p:cNvPr>
          <p:cNvSpPr>
            <a:spLocks noGrp="1"/>
          </p:cNvSpPr>
          <p:nvPr>
            <p:ph type="title"/>
          </p:nvPr>
        </p:nvSpPr>
        <p:spPr/>
        <p:txBody>
          <a:bodyPr/>
          <a:lstStyle/>
          <a:p>
            <a:r>
              <a:rPr lang="en-US" sz="3200" dirty="0"/>
              <a:t>Random Forest accuracy percentages for each point</a:t>
            </a:r>
            <a:endParaRPr lang="en-CA" sz="3200" dirty="0"/>
          </a:p>
        </p:txBody>
      </p:sp>
      <p:graphicFrame>
        <p:nvGraphicFramePr>
          <p:cNvPr id="7" name="Content Placeholder 6">
            <a:extLst>
              <a:ext uri="{FF2B5EF4-FFF2-40B4-BE49-F238E27FC236}">
                <a16:creationId xmlns:a16="http://schemas.microsoft.com/office/drawing/2014/main" id="{BC4B76CF-B851-C539-6C67-CF20C1D0C05B}"/>
              </a:ext>
            </a:extLst>
          </p:cNvPr>
          <p:cNvGraphicFramePr>
            <a:graphicFrameLocks noGrp="1"/>
          </p:cNvGraphicFramePr>
          <p:nvPr>
            <p:ph idx="1"/>
            <p:extLst>
              <p:ext uri="{D42A27DB-BD31-4B8C-83A1-F6EECF244321}">
                <p14:modId xmlns:p14="http://schemas.microsoft.com/office/powerpoint/2010/main" val="3676009440"/>
              </p:ext>
            </p:extLst>
          </p:nvPr>
        </p:nvGraphicFramePr>
        <p:xfrm>
          <a:off x="365125" y="1471613"/>
          <a:ext cx="8445500" cy="4820920"/>
        </p:xfrm>
        <a:graphic>
          <a:graphicData uri="http://schemas.openxmlformats.org/drawingml/2006/table">
            <a:tbl>
              <a:tblPr firstRow="1" bandRow="1">
                <a:tableStyleId>{5C22544A-7EE6-4342-B048-85BDC9FD1C3A}</a:tableStyleId>
              </a:tblPr>
              <a:tblGrid>
                <a:gridCol w="4222750">
                  <a:extLst>
                    <a:ext uri="{9D8B030D-6E8A-4147-A177-3AD203B41FA5}">
                      <a16:colId xmlns:a16="http://schemas.microsoft.com/office/drawing/2014/main" val="1046959322"/>
                    </a:ext>
                  </a:extLst>
                </a:gridCol>
                <a:gridCol w="4222750">
                  <a:extLst>
                    <a:ext uri="{9D8B030D-6E8A-4147-A177-3AD203B41FA5}">
                      <a16:colId xmlns:a16="http://schemas.microsoft.com/office/drawing/2014/main" val="3988149522"/>
                    </a:ext>
                  </a:extLst>
                </a:gridCol>
              </a:tblGrid>
              <a:tr h="370840">
                <a:tc>
                  <a:txBody>
                    <a:bodyPr/>
                    <a:lstStyle/>
                    <a:p>
                      <a:r>
                        <a:rPr lang="en-US" dirty="0"/>
                        <a:t>Number of trees</a:t>
                      </a:r>
                      <a:endParaRPr lang="en-CA" dirty="0"/>
                    </a:p>
                  </a:txBody>
                  <a:tcPr/>
                </a:tc>
                <a:tc>
                  <a:txBody>
                    <a:bodyPr/>
                    <a:lstStyle/>
                    <a:p>
                      <a:r>
                        <a:rPr lang="en-US" dirty="0"/>
                        <a:t>Test accuracy</a:t>
                      </a:r>
                      <a:endParaRPr lang="en-CA" dirty="0"/>
                    </a:p>
                  </a:txBody>
                  <a:tcPr/>
                </a:tc>
                <a:extLst>
                  <a:ext uri="{0D108BD9-81ED-4DB2-BD59-A6C34878D82A}">
                    <a16:rowId xmlns:a16="http://schemas.microsoft.com/office/drawing/2014/main" val="3158276147"/>
                  </a:ext>
                </a:extLst>
              </a:tr>
              <a:tr h="370840">
                <a:tc>
                  <a:txBody>
                    <a:bodyPr/>
                    <a:lstStyle/>
                    <a:p>
                      <a:r>
                        <a:rPr lang="en-US" dirty="0"/>
                        <a:t>10</a:t>
                      </a:r>
                      <a:endParaRPr lang="en-CA" dirty="0"/>
                    </a:p>
                  </a:txBody>
                  <a:tcPr/>
                </a:tc>
                <a:tc>
                  <a:txBody>
                    <a:bodyPr/>
                    <a:lstStyle/>
                    <a:p>
                      <a:r>
                        <a:rPr lang="en-US" dirty="0"/>
                        <a:t>73.51%</a:t>
                      </a:r>
                      <a:endParaRPr lang="en-CA" dirty="0"/>
                    </a:p>
                  </a:txBody>
                  <a:tcPr/>
                </a:tc>
                <a:extLst>
                  <a:ext uri="{0D108BD9-81ED-4DB2-BD59-A6C34878D82A}">
                    <a16:rowId xmlns:a16="http://schemas.microsoft.com/office/drawing/2014/main" val="37526402"/>
                  </a:ext>
                </a:extLst>
              </a:tr>
              <a:tr h="370840">
                <a:tc>
                  <a:txBody>
                    <a:bodyPr/>
                    <a:lstStyle/>
                    <a:p>
                      <a:r>
                        <a:rPr lang="en-US" dirty="0"/>
                        <a:t>20</a:t>
                      </a:r>
                      <a:endParaRPr lang="en-CA" dirty="0"/>
                    </a:p>
                  </a:txBody>
                  <a:tcPr/>
                </a:tc>
                <a:tc>
                  <a:txBody>
                    <a:bodyPr/>
                    <a:lstStyle/>
                    <a:p>
                      <a:r>
                        <a:rPr lang="en-US" dirty="0"/>
                        <a:t>74.70%</a:t>
                      </a:r>
                      <a:endParaRPr lang="en-CA" dirty="0"/>
                    </a:p>
                  </a:txBody>
                  <a:tcPr/>
                </a:tc>
                <a:extLst>
                  <a:ext uri="{0D108BD9-81ED-4DB2-BD59-A6C34878D82A}">
                    <a16:rowId xmlns:a16="http://schemas.microsoft.com/office/drawing/2014/main" val="2671951895"/>
                  </a:ext>
                </a:extLst>
              </a:tr>
              <a:tr h="370840">
                <a:tc>
                  <a:txBody>
                    <a:bodyPr/>
                    <a:lstStyle/>
                    <a:p>
                      <a:r>
                        <a:rPr lang="en-US" dirty="0"/>
                        <a:t>50</a:t>
                      </a:r>
                      <a:endParaRPr lang="en-CA" dirty="0"/>
                    </a:p>
                  </a:txBody>
                  <a:tcPr/>
                </a:tc>
                <a:tc>
                  <a:txBody>
                    <a:bodyPr/>
                    <a:lstStyle/>
                    <a:p>
                      <a:r>
                        <a:rPr lang="en-US" dirty="0"/>
                        <a:t>75.54%</a:t>
                      </a:r>
                      <a:endParaRPr lang="en-CA" dirty="0"/>
                    </a:p>
                  </a:txBody>
                  <a:tcPr/>
                </a:tc>
                <a:extLst>
                  <a:ext uri="{0D108BD9-81ED-4DB2-BD59-A6C34878D82A}">
                    <a16:rowId xmlns:a16="http://schemas.microsoft.com/office/drawing/2014/main" val="2615032356"/>
                  </a:ext>
                </a:extLst>
              </a:tr>
              <a:tr h="370840">
                <a:tc>
                  <a:txBody>
                    <a:bodyPr/>
                    <a:lstStyle/>
                    <a:p>
                      <a:r>
                        <a:rPr lang="en-US" dirty="0"/>
                        <a:t>100</a:t>
                      </a:r>
                      <a:endParaRPr lang="en-CA" dirty="0"/>
                    </a:p>
                  </a:txBody>
                  <a:tcPr/>
                </a:tc>
                <a:tc>
                  <a:txBody>
                    <a:bodyPr/>
                    <a:lstStyle/>
                    <a:p>
                      <a:r>
                        <a:rPr lang="en-US" dirty="0"/>
                        <a:t>76.11%</a:t>
                      </a:r>
                      <a:endParaRPr lang="en-CA" dirty="0"/>
                    </a:p>
                  </a:txBody>
                  <a:tcPr/>
                </a:tc>
                <a:extLst>
                  <a:ext uri="{0D108BD9-81ED-4DB2-BD59-A6C34878D82A}">
                    <a16:rowId xmlns:a16="http://schemas.microsoft.com/office/drawing/2014/main" val="1411717662"/>
                  </a:ext>
                </a:extLst>
              </a:tr>
              <a:tr h="370840">
                <a:tc>
                  <a:txBody>
                    <a:bodyPr/>
                    <a:lstStyle/>
                    <a:p>
                      <a:r>
                        <a:rPr lang="en-US" dirty="0"/>
                        <a:t>150</a:t>
                      </a:r>
                      <a:endParaRPr lang="en-CA" dirty="0"/>
                    </a:p>
                  </a:txBody>
                  <a:tcPr/>
                </a:tc>
                <a:tc>
                  <a:txBody>
                    <a:bodyPr/>
                    <a:lstStyle/>
                    <a:p>
                      <a:r>
                        <a:rPr lang="en-US" dirty="0"/>
                        <a:t>76.13%</a:t>
                      </a:r>
                      <a:endParaRPr lang="en-CA" dirty="0"/>
                    </a:p>
                  </a:txBody>
                  <a:tcPr/>
                </a:tc>
                <a:extLst>
                  <a:ext uri="{0D108BD9-81ED-4DB2-BD59-A6C34878D82A}">
                    <a16:rowId xmlns:a16="http://schemas.microsoft.com/office/drawing/2014/main" val="539413614"/>
                  </a:ext>
                </a:extLst>
              </a:tr>
              <a:tr h="370840">
                <a:tc>
                  <a:txBody>
                    <a:bodyPr/>
                    <a:lstStyle/>
                    <a:p>
                      <a:r>
                        <a:rPr lang="en-US" dirty="0"/>
                        <a:t>200</a:t>
                      </a:r>
                      <a:endParaRPr lang="en-CA" dirty="0"/>
                    </a:p>
                  </a:txBody>
                  <a:tcPr/>
                </a:tc>
                <a:tc>
                  <a:txBody>
                    <a:bodyPr/>
                    <a:lstStyle/>
                    <a:p>
                      <a:r>
                        <a:rPr lang="en-US" dirty="0"/>
                        <a:t>76.37%</a:t>
                      </a:r>
                      <a:endParaRPr lang="en-CA" dirty="0"/>
                    </a:p>
                  </a:txBody>
                  <a:tcPr/>
                </a:tc>
                <a:extLst>
                  <a:ext uri="{0D108BD9-81ED-4DB2-BD59-A6C34878D82A}">
                    <a16:rowId xmlns:a16="http://schemas.microsoft.com/office/drawing/2014/main" val="4110870219"/>
                  </a:ext>
                </a:extLst>
              </a:tr>
              <a:tr h="370840">
                <a:tc>
                  <a:txBody>
                    <a:bodyPr/>
                    <a:lstStyle/>
                    <a:p>
                      <a:r>
                        <a:rPr lang="en-US" dirty="0"/>
                        <a:t>250</a:t>
                      </a:r>
                      <a:endParaRPr lang="en-CA" dirty="0"/>
                    </a:p>
                  </a:txBody>
                  <a:tcPr/>
                </a:tc>
                <a:tc>
                  <a:txBody>
                    <a:bodyPr/>
                    <a:lstStyle/>
                    <a:p>
                      <a:r>
                        <a:rPr lang="en-US" dirty="0"/>
                        <a:t>76.36%</a:t>
                      </a:r>
                      <a:endParaRPr lang="en-CA" dirty="0"/>
                    </a:p>
                  </a:txBody>
                  <a:tcPr/>
                </a:tc>
                <a:extLst>
                  <a:ext uri="{0D108BD9-81ED-4DB2-BD59-A6C34878D82A}">
                    <a16:rowId xmlns:a16="http://schemas.microsoft.com/office/drawing/2014/main" val="4242089256"/>
                  </a:ext>
                </a:extLst>
              </a:tr>
              <a:tr h="370840">
                <a:tc>
                  <a:txBody>
                    <a:bodyPr/>
                    <a:lstStyle/>
                    <a:p>
                      <a:r>
                        <a:rPr lang="en-US" dirty="0"/>
                        <a:t>300</a:t>
                      </a:r>
                      <a:endParaRPr lang="en-CA" dirty="0"/>
                    </a:p>
                  </a:txBody>
                  <a:tcPr/>
                </a:tc>
                <a:tc>
                  <a:txBody>
                    <a:bodyPr/>
                    <a:lstStyle/>
                    <a:p>
                      <a:r>
                        <a:rPr lang="en-US" dirty="0"/>
                        <a:t>76.41%</a:t>
                      </a:r>
                      <a:endParaRPr lang="en-CA" dirty="0"/>
                    </a:p>
                  </a:txBody>
                  <a:tcPr/>
                </a:tc>
                <a:extLst>
                  <a:ext uri="{0D108BD9-81ED-4DB2-BD59-A6C34878D82A}">
                    <a16:rowId xmlns:a16="http://schemas.microsoft.com/office/drawing/2014/main" val="2957779340"/>
                  </a:ext>
                </a:extLst>
              </a:tr>
              <a:tr h="370840">
                <a:tc>
                  <a:txBody>
                    <a:bodyPr/>
                    <a:lstStyle/>
                    <a:p>
                      <a:r>
                        <a:rPr lang="en-US" dirty="0"/>
                        <a:t>350</a:t>
                      </a:r>
                      <a:endParaRPr lang="en-CA" dirty="0"/>
                    </a:p>
                  </a:txBody>
                  <a:tcPr/>
                </a:tc>
                <a:tc>
                  <a:txBody>
                    <a:bodyPr/>
                    <a:lstStyle/>
                    <a:p>
                      <a:r>
                        <a:rPr lang="en-US" dirty="0"/>
                        <a:t>76.48%</a:t>
                      </a:r>
                      <a:endParaRPr lang="en-CA" dirty="0"/>
                    </a:p>
                  </a:txBody>
                  <a:tcPr/>
                </a:tc>
                <a:extLst>
                  <a:ext uri="{0D108BD9-81ED-4DB2-BD59-A6C34878D82A}">
                    <a16:rowId xmlns:a16="http://schemas.microsoft.com/office/drawing/2014/main" val="1353632877"/>
                  </a:ext>
                </a:extLst>
              </a:tr>
              <a:tr h="370840">
                <a:tc>
                  <a:txBody>
                    <a:bodyPr/>
                    <a:lstStyle/>
                    <a:p>
                      <a:r>
                        <a:rPr lang="en-US" dirty="0"/>
                        <a:t>400</a:t>
                      </a:r>
                      <a:endParaRPr lang="en-CA" dirty="0"/>
                    </a:p>
                  </a:txBody>
                  <a:tcPr/>
                </a:tc>
                <a:tc>
                  <a:txBody>
                    <a:bodyPr/>
                    <a:lstStyle/>
                    <a:p>
                      <a:r>
                        <a:rPr lang="en-US" dirty="0"/>
                        <a:t>76.52%</a:t>
                      </a:r>
                      <a:endParaRPr lang="en-CA" dirty="0"/>
                    </a:p>
                  </a:txBody>
                  <a:tcPr/>
                </a:tc>
                <a:extLst>
                  <a:ext uri="{0D108BD9-81ED-4DB2-BD59-A6C34878D82A}">
                    <a16:rowId xmlns:a16="http://schemas.microsoft.com/office/drawing/2014/main" val="3269561849"/>
                  </a:ext>
                </a:extLst>
              </a:tr>
              <a:tr h="370840">
                <a:tc>
                  <a:txBody>
                    <a:bodyPr/>
                    <a:lstStyle/>
                    <a:p>
                      <a:r>
                        <a:rPr lang="en-US" b="1" dirty="0"/>
                        <a:t>450</a:t>
                      </a:r>
                      <a:endParaRPr lang="en-CA" b="1" dirty="0"/>
                    </a:p>
                  </a:txBody>
                  <a:tcPr/>
                </a:tc>
                <a:tc>
                  <a:txBody>
                    <a:bodyPr/>
                    <a:lstStyle/>
                    <a:p>
                      <a:r>
                        <a:rPr lang="en-US" b="1" dirty="0"/>
                        <a:t>76.59%</a:t>
                      </a:r>
                      <a:endParaRPr lang="en-CA" b="1" dirty="0"/>
                    </a:p>
                  </a:txBody>
                  <a:tcPr/>
                </a:tc>
                <a:extLst>
                  <a:ext uri="{0D108BD9-81ED-4DB2-BD59-A6C34878D82A}">
                    <a16:rowId xmlns:a16="http://schemas.microsoft.com/office/drawing/2014/main" val="2480373020"/>
                  </a:ext>
                </a:extLst>
              </a:tr>
              <a:tr h="370840">
                <a:tc>
                  <a:txBody>
                    <a:bodyPr/>
                    <a:lstStyle/>
                    <a:p>
                      <a:r>
                        <a:rPr lang="en-US" dirty="0"/>
                        <a:t>500</a:t>
                      </a:r>
                      <a:endParaRPr lang="en-CA" dirty="0"/>
                    </a:p>
                  </a:txBody>
                  <a:tcPr/>
                </a:tc>
                <a:tc>
                  <a:txBody>
                    <a:bodyPr/>
                    <a:lstStyle/>
                    <a:p>
                      <a:r>
                        <a:rPr lang="en-US" dirty="0"/>
                        <a:t>76.49%</a:t>
                      </a:r>
                      <a:endParaRPr lang="en-CA" dirty="0"/>
                    </a:p>
                  </a:txBody>
                  <a:tcPr/>
                </a:tc>
                <a:extLst>
                  <a:ext uri="{0D108BD9-81ED-4DB2-BD59-A6C34878D82A}">
                    <a16:rowId xmlns:a16="http://schemas.microsoft.com/office/drawing/2014/main" val="3118253447"/>
                  </a:ext>
                </a:extLst>
              </a:tr>
            </a:tbl>
          </a:graphicData>
        </a:graphic>
      </p:graphicFrame>
      <p:sp>
        <p:nvSpPr>
          <p:cNvPr id="5" name="Slide Number Placeholder 4">
            <a:extLst>
              <a:ext uri="{FF2B5EF4-FFF2-40B4-BE49-F238E27FC236}">
                <a16:creationId xmlns:a16="http://schemas.microsoft.com/office/drawing/2014/main" id="{AC8DEC94-C188-E3E8-2548-97C400D6F5CC}"/>
              </a:ext>
            </a:extLst>
          </p:cNvPr>
          <p:cNvSpPr>
            <a:spLocks noGrp="1"/>
          </p:cNvSpPr>
          <p:nvPr>
            <p:ph type="sldNum" sz="quarter" idx="4"/>
          </p:nvPr>
        </p:nvSpPr>
        <p:spPr/>
        <p:txBody>
          <a:bodyPr/>
          <a:lstStyle/>
          <a:p>
            <a:fld id="{E1497D35-93D5-5047-9160-8F9C97C9D015}" type="slidenum">
              <a:rPr lang="en-US" smtClean="0"/>
              <a:pPr/>
              <a:t>11</a:t>
            </a:fld>
            <a:endParaRPr lang="en-US" dirty="0"/>
          </a:p>
        </p:txBody>
      </p:sp>
    </p:spTree>
    <p:extLst>
      <p:ext uri="{BB962C8B-B14F-4D97-AF65-F5344CB8AC3E}">
        <p14:creationId xmlns:p14="http://schemas.microsoft.com/office/powerpoint/2010/main" val="3567537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7AB-84DA-5501-1970-1244CFE85BB5}"/>
              </a:ext>
            </a:extLst>
          </p:cNvPr>
          <p:cNvSpPr>
            <a:spLocks noGrp="1"/>
          </p:cNvSpPr>
          <p:nvPr>
            <p:ph type="title"/>
          </p:nvPr>
        </p:nvSpPr>
        <p:spPr/>
        <p:txBody>
          <a:bodyPr/>
          <a:lstStyle/>
          <a:p>
            <a:r>
              <a:rPr lang="en-US" dirty="0"/>
              <a:t>Effectiveness</a:t>
            </a:r>
            <a:endParaRPr lang="en-CA" dirty="0"/>
          </a:p>
        </p:txBody>
      </p:sp>
      <p:sp>
        <p:nvSpPr>
          <p:cNvPr id="3" name="Content Placeholder 2">
            <a:extLst>
              <a:ext uri="{FF2B5EF4-FFF2-40B4-BE49-F238E27FC236}">
                <a16:creationId xmlns:a16="http://schemas.microsoft.com/office/drawing/2014/main" id="{46EC1268-EDF3-28D7-C6FE-7E3CBC62D95E}"/>
              </a:ext>
            </a:extLst>
          </p:cNvPr>
          <p:cNvSpPr>
            <a:spLocks noGrp="1"/>
          </p:cNvSpPr>
          <p:nvPr>
            <p:ph idx="1"/>
          </p:nvPr>
        </p:nvSpPr>
        <p:spPr/>
        <p:txBody>
          <a:bodyPr/>
          <a:lstStyle/>
          <a:p>
            <a:r>
              <a:rPr lang="en-US" dirty="0"/>
              <a:t>The effectiveness was compared by the confusion matrix and the classification report for each of the 4 models.</a:t>
            </a:r>
          </a:p>
          <a:p>
            <a:r>
              <a:rPr lang="en-US" dirty="0"/>
              <a:t>There was one accuracy value given for each model and 10 different precision, recall, and F-1 Scores for each of the 10 total classes (label 0-9)</a:t>
            </a:r>
          </a:p>
          <a:p>
            <a:r>
              <a:rPr lang="en-US" dirty="0"/>
              <a:t>The overall accuracy of each model was within close range from one another using the same dataset</a:t>
            </a:r>
            <a:endParaRPr lang="en-CA" dirty="0"/>
          </a:p>
        </p:txBody>
      </p:sp>
      <p:sp>
        <p:nvSpPr>
          <p:cNvPr id="5" name="Slide Number Placeholder 4">
            <a:extLst>
              <a:ext uri="{FF2B5EF4-FFF2-40B4-BE49-F238E27FC236}">
                <a16:creationId xmlns:a16="http://schemas.microsoft.com/office/drawing/2014/main" id="{83951841-CED4-44E4-3B3F-7F72794DA088}"/>
              </a:ext>
            </a:extLst>
          </p:cNvPr>
          <p:cNvSpPr>
            <a:spLocks noGrp="1"/>
          </p:cNvSpPr>
          <p:nvPr>
            <p:ph type="sldNum" sz="quarter" idx="4"/>
          </p:nvPr>
        </p:nvSpPr>
        <p:spPr/>
        <p:txBody>
          <a:bodyPr/>
          <a:lstStyle/>
          <a:p>
            <a:fld id="{E1497D35-93D5-5047-9160-8F9C97C9D015}" type="slidenum">
              <a:rPr lang="en-US" smtClean="0"/>
              <a:pPr/>
              <a:t>12</a:t>
            </a:fld>
            <a:endParaRPr lang="en-US" dirty="0"/>
          </a:p>
        </p:txBody>
      </p:sp>
    </p:spTree>
    <p:extLst>
      <p:ext uri="{BB962C8B-B14F-4D97-AF65-F5344CB8AC3E}">
        <p14:creationId xmlns:p14="http://schemas.microsoft.com/office/powerpoint/2010/main" val="350575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F15B3-205F-8672-3785-F0C77AD2426C}"/>
              </a:ext>
            </a:extLst>
          </p:cNvPr>
          <p:cNvSpPr>
            <a:spLocks noGrp="1"/>
          </p:cNvSpPr>
          <p:nvPr>
            <p:ph type="title"/>
          </p:nvPr>
        </p:nvSpPr>
        <p:spPr>
          <a:xfrm>
            <a:off x="365568" y="392416"/>
            <a:ext cx="8444818" cy="454252"/>
          </a:xfrm>
        </p:spPr>
        <p:txBody>
          <a:bodyPr/>
          <a:lstStyle/>
          <a:p>
            <a:r>
              <a:rPr lang="en-US" dirty="0"/>
              <a:t>Effectiveness (Simple-CNN)</a:t>
            </a:r>
            <a:endParaRPr lang="en-CA" dirty="0"/>
          </a:p>
        </p:txBody>
      </p:sp>
      <p:sp>
        <p:nvSpPr>
          <p:cNvPr id="5" name="Slide Number Placeholder 4">
            <a:extLst>
              <a:ext uri="{FF2B5EF4-FFF2-40B4-BE49-F238E27FC236}">
                <a16:creationId xmlns:a16="http://schemas.microsoft.com/office/drawing/2014/main" id="{B3743DEE-1A1A-DA94-3CAB-F72F97924C87}"/>
              </a:ext>
            </a:extLst>
          </p:cNvPr>
          <p:cNvSpPr>
            <a:spLocks noGrp="1"/>
          </p:cNvSpPr>
          <p:nvPr>
            <p:ph type="sldNum" sz="quarter" idx="4"/>
          </p:nvPr>
        </p:nvSpPr>
        <p:spPr/>
        <p:txBody>
          <a:bodyPr/>
          <a:lstStyle/>
          <a:p>
            <a:fld id="{E1497D35-93D5-5047-9160-8F9C97C9D015}" type="slidenum">
              <a:rPr lang="en-US" smtClean="0"/>
              <a:pPr/>
              <a:t>13</a:t>
            </a:fld>
            <a:endParaRPr lang="en-US" dirty="0"/>
          </a:p>
        </p:txBody>
      </p:sp>
      <p:pic>
        <p:nvPicPr>
          <p:cNvPr id="8" name="Picture 7">
            <a:extLst>
              <a:ext uri="{FF2B5EF4-FFF2-40B4-BE49-F238E27FC236}">
                <a16:creationId xmlns:a16="http://schemas.microsoft.com/office/drawing/2014/main" id="{707ACB5C-D925-C53F-3B79-CC8FA7B0555C}"/>
              </a:ext>
            </a:extLst>
          </p:cNvPr>
          <p:cNvPicPr>
            <a:picLocks noChangeAspect="1"/>
          </p:cNvPicPr>
          <p:nvPr/>
        </p:nvPicPr>
        <p:blipFill>
          <a:blip r:embed="rId3"/>
          <a:stretch>
            <a:fillRect/>
          </a:stretch>
        </p:blipFill>
        <p:spPr>
          <a:xfrm>
            <a:off x="936978" y="846669"/>
            <a:ext cx="6062134" cy="5068710"/>
          </a:xfrm>
          <a:prstGeom prst="rect">
            <a:avLst/>
          </a:prstGeom>
        </p:spPr>
      </p:pic>
    </p:spTree>
    <p:extLst>
      <p:ext uri="{BB962C8B-B14F-4D97-AF65-F5344CB8AC3E}">
        <p14:creationId xmlns:p14="http://schemas.microsoft.com/office/powerpoint/2010/main" val="2943392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C32A-DC03-D95F-E31D-44D6FB18AD01}"/>
              </a:ext>
            </a:extLst>
          </p:cNvPr>
          <p:cNvSpPr>
            <a:spLocks noGrp="1"/>
          </p:cNvSpPr>
          <p:nvPr>
            <p:ph type="title"/>
          </p:nvPr>
        </p:nvSpPr>
        <p:spPr>
          <a:xfrm>
            <a:off x="365568" y="392415"/>
            <a:ext cx="8444818" cy="609325"/>
          </a:xfrm>
        </p:spPr>
        <p:txBody>
          <a:bodyPr/>
          <a:lstStyle/>
          <a:p>
            <a:r>
              <a:rPr lang="en-US" dirty="0"/>
              <a:t>Effectiveness (random forest)</a:t>
            </a:r>
            <a:endParaRPr lang="en-CA" dirty="0"/>
          </a:p>
        </p:txBody>
      </p:sp>
      <p:pic>
        <p:nvPicPr>
          <p:cNvPr id="7" name="Content Placeholder 6">
            <a:extLst>
              <a:ext uri="{FF2B5EF4-FFF2-40B4-BE49-F238E27FC236}">
                <a16:creationId xmlns:a16="http://schemas.microsoft.com/office/drawing/2014/main" id="{7C440F53-0A54-CC27-B38B-281A66004F74}"/>
              </a:ext>
            </a:extLst>
          </p:cNvPr>
          <p:cNvPicPr>
            <a:picLocks noGrp="1" noChangeAspect="1"/>
          </p:cNvPicPr>
          <p:nvPr>
            <p:ph idx="1"/>
          </p:nvPr>
        </p:nvPicPr>
        <p:blipFill>
          <a:blip r:embed="rId3"/>
          <a:stretch>
            <a:fillRect/>
          </a:stretch>
        </p:blipFill>
        <p:spPr>
          <a:xfrm>
            <a:off x="2348089" y="874172"/>
            <a:ext cx="4628444" cy="5199249"/>
          </a:xfrm>
        </p:spPr>
      </p:pic>
      <p:sp>
        <p:nvSpPr>
          <p:cNvPr id="5" name="Slide Number Placeholder 4">
            <a:extLst>
              <a:ext uri="{FF2B5EF4-FFF2-40B4-BE49-F238E27FC236}">
                <a16:creationId xmlns:a16="http://schemas.microsoft.com/office/drawing/2014/main" id="{1C054CDF-B9A9-1A64-5BF5-C272E9D4EA21}"/>
              </a:ext>
            </a:extLst>
          </p:cNvPr>
          <p:cNvSpPr>
            <a:spLocks noGrp="1"/>
          </p:cNvSpPr>
          <p:nvPr>
            <p:ph type="sldNum" sz="quarter" idx="4"/>
          </p:nvPr>
        </p:nvSpPr>
        <p:spPr/>
        <p:txBody>
          <a:bodyPr/>
          <a:lstStyle/>
          <a:p>
            <a:fld id="{E1497D35-93D5-5047-9160-8F9C97C9D015}" type="slidenum">
              <a:rPr lang="en-US" smtClean="0"/>
              <a:pPr/>
              <a:t>14</a:t>
            </a:fld>
            <a:endParaRPr lang="en-US" dirty="0"/>
          </a:p>
        </p:txBody>
      </p:sp>
    </p:spTree>
    <p:extLst>
      <p:ext uri="{BB962C8B-B14F-4D97-AF65-F5344CB8AC3E}">
        <p14:creationId xmlns:p14="http://schemas.microsoft.com/office/powerpoint/2010/main" val="3838453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7A16-CDB9-42F9-6377-DDAF4139CE34}"/>
              </a:ext>
            </a:extLst>
          </p:cNvPr>
          <p:cNvSpPr>
            <a:spLocks noGrp="1"/>
          </p:cNvSpPr>
          <p:nvPr>
            <p:ph type="title"/>
          </p:nvPr>
        </p:nvSpPr>
        <p:spPr>
          <a:xfrm>
            <a:off x="365568" y="392415"/>
            <a:ext cx="8444818" cy="609325"/>
          </a:xfrm>
        </p:spPr>
        <p:txBody>
          <a:bodyPr/>
          <a:lstStyle/>
          <a:p>
            <a:r>
              <a:rPr lang="en-US" dirty="0"/>
              <a:t>Effectiveness (SVM model)</a:t>
            </a:r>
            <a:endParaRPr lang="en-CA" dirty="0"/>
          </a:p>
        </p:txBody>
      </p:sp>
      <p:sp>
        <p:nvSpPr>
          <p:cNvPr id="5" name="Slide Number Placeholder 4">
            <a:extLst>
              <a:ext uri="{FF2B5EF4-FFF2-40B4-BE49-F238E27FC236}">
                <a16:creationId xmlns:a16="http://schemas.microsoft.com/office/drawing/2014/main" id="{D72F7267-FFAE-2338-673C-5B192D8ED57E}"/>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6" name="Content Placeholder 5">
            <a:extLst>
              <a:ext uri="{FF2B5EF4-FFF2-40B4-BE49-F238E27FC236}">
                <a16:creationId xmlns:a16="http://schemas.microsoft.com/office/drawing/2014/main" id="{90446DA6-FAB8-B0B8-D063-44D514A9EE77}"/>
              </a:ext>
            </a:extLst>
          </p:cNvPr>
          <p:cNvPicPr>
            <a:picLocks noGrp="1" noChangeAspect="1"/>
          </p:cNvPicPr>
          <p:nvPr>
            <p:ph idx="1"/>
          </p:nvPr>
        </p:nvPicPr>
        <p:blipFill>
          <a:blip r:embed="rId2"/>
          <a:stretch>
            <a:fillRect/>
          </a:stretch>
        </p:blipFill>
        <p:spPr>
          <a:xfrm>
            <a:off x="1907822" y="801506"/>
            <a:ext cx="5463821" cy="4989694"/>
          </a:xfrm>
          <a:prstGeom prst="rect">
            <a:avLst/>
          </a:prstGeom>
        </p:spPr>
      </p:pic>
    </p:spTree>
    <p:extLst>
      <p:ext uri="{BB962C8B-B14F-4D97-AF65-F5344CB8AC3E}">
        <p14:creationId xmlns:p14="http://schemas.microsoft.com/office/powerpoint/2010/main" val="2927213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CCFB-313C-EF68-FE7F-AAF38372FC21}"/>
              </a:ext>
            </a:extLst>
          </p:cNvPr>
          <p:cNvSpPr>
            <a:spLocks noGrp="1"/>
          </p:cNvSpPr>
          <p:nvPr>
            <p:ph type="title"/>
          </p:nvPr>
        </p:nvSpPr>
        <p:spPr>
          <a:xfrm>
            <a:off x="365568" y="392415"/>
            <a:ext cx="8444818" cy="609325"/>
          </a:xfrm>
        </p:spPr>
        <p:txBody>
          <a:bodyPr/>
          <a:lstStyle/>
          <a:p>
            <a:r>
              <a:rPr lang="en-US" dirty="0"/>
              <a:t>Effectiveness (</a:t>
            </a:r>
            <a:r>
              <a:rPr lang="en-US" dirty="0" err="1"/>
              <a:t>XGBoost</a:t>
            </a:r>
            <a:r>
              <a:rPr lang="en-US" dirty="0"/>
              <a:t>)</a:t>
            </a:r>
            <a:endParaRPr lang="en-CA" dirty="0"/>
          </a:p>
        </p:txBody>
      </p:sp>
      <p:pic>
        <p:nvPicPr>
          <p:cNvPr id="7" name="Content Placeholder 6">
            <a:extLst>
              <a:ext uri="{FF2B5EF4-FFF2-40B4-BE49-F238E27FC236}">
                <a16:creationId xmlns:a16="http://schemas.microsoft.com/office/drawing/2014/main" id="{B44D82A9-73E8-3701-F39E-82A2A5E8A0C4}"/>
              </a:ext>
            </a:extLst>
          </p:cNvPr>
          <p:cNvPicPr>
            <a:picLocks noGrp="1" noChangeAspect="1"/>
          </p:cNvPicPr>
          <p:nvPr>
            <p:ph idx="1"/>
          </p:nvPr>
        </p:nvPicPr>
        <p:blipFill>
          <a:blip r:embed="rId2"/>
          <a:stretch>
            <a:fillRect/>
          </a:stretch>
        </p:blipFill>
        <p:spPr>
          <a:xfrm>
            <a:off x="1806222" y="825449"/>
            <a:ext cx="5486400" cy="5180240"/>
          </a:xfrm>
        </p:spPr>
      </p:pic>
      <p:sp>
        <p:nvSpPr>
          <p:cNvPr id="5" name="Slide Number Placeholder 4">
            <a:extLst>
              <a:ext uri="{FF2B5EF4-FFF2-40B4-BE49-F238E27FC236}">
                <a16:creationId xmlns:a16="http://schemas.microsoft.com/office/drawing/2014/main" id="{7474C3C8-666E-FE67-3EA5-21F522DD8E8E}"/>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Tree>
    <p:extLst>
      <p:ext uri="{BB962C8B-B14F-4D97-AF65-F5344CB8AC3E}">
        <p14:creationId xmlns:p14="http://schemas.microsoft.com/office/powerpoint/2010/main" val="4161338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D1990-48A9-15F1-7E71-671C84017807}"/>
              </a:ext>
            </a:extLst>
          </p:cNvPr>
          <p:cNvSpPr>
            <a:spLocks noGrp="1"/>
          </p:cNvSpPr>
          <p:nvPr>
            <p:ph type="title"/>
          </p:nvPr>
        </p:nvSpPr>
        <p:spPr/>
        <p:txBody>
          <a:bodyPr/>
          <a:lstStyle/>
          <a:p>
            <a:r>
              <a:rPr lang="en-US" dirty="0"/>
              <a:t>Summary report (from previous 4 slides)</a:t>
            </a:r>
            <a:endParaRPr lang="en-CA" dirty="0"/>
          </a:p>
        </p:txBody>
      </p:sp>
      <p:graphicFrame>
        <p:nvGraphicFramePr>
          <p:cNvPr id="6" name="Content Placeholder 5">
            <a:extLst>
              <a:ext uri="{FF2B5EF4-FFF2-40B4-BE49-F238E27FC236}">
                <a16:creationId xmlns:a16="http://schemas.microsoft.com/office/drawing/2014/main" id="{06E22EDB-38B5-7D7D-DFDE-7EC0C7ACC476}"/>
              </a:ext>
            </a:extLst>
          </p:cNvPr>
          <p:cNvGraphicFramePr>
            <a:graphicFrameLocks noGrp="1"/>
          </p:cNvGraphicFramePr>
          <p:nvPr>
            <p:ph idx="1"/>
            <p:extLst>
              <p:ext uri="{D42A27DB-BD31-4B8C-83A1-F6EECF244321}">
                <p14:modId xmlns:p14="http://schemas.microsoft.com/office/powerpoint/2010/main" val="3200744782"/>
              </p:ext>
            </p:extLst>
          </p:nvPr>
        </p:nvGraphicFramePr>
        <p:xfrm>
          <a:off x="365227" y="933335"/>
          <a:ext cx="8445500" cy="3623731"/>
        </p:xfrm>
        <a:graphic>
          <a:graphicData uri="http://schemas.openxmlformats.org/drawingml/2006/table">
            <a:tbl>
              <a:tblPr firstRow="1" firstCol="1" bandRow="1">
                <a:tableStyleId>{5C22544A-7EE6-4342-B048-85BDC9FD1C3A}</a:tableStyleId>
              </a:tblPr>
              <a:tblGrid>
                <a:gridCol w="1689100">
                  <a:extLst>
                    <a:ext uri="{9D8B030D-6E8A-4147-A177-3AD203B41FA5}">
                      <a16:colId xmlns:a16="http://schemas.microsoft.com/office/drawing/2014/main" val="14503668"/>
                    </a:ext>
                  </a:extLst>
                </a:gridCol>
                <a:gridCol w="1689100">
                  <a:extLst>
                    <a:ext uri="{9D8B030D-6E8A-4147-A177-3AD203B41FA5}">
                      <a16:colId xmlns:a16="http://schemas.microsoft.com/office/drawing/2014/main" val="2808208410"/>
                    </a:ext>
                  </a:extLst>
                </a:gridCol>
                <a:gridCol w="1689100">
                  <a:extLst>
                    <a:ext uri="{9D8B030D-6E8A-4147-A177-3AD203B41FA5}">
                      <a16:colId xmlns:a16="http://schemas.microsoft.com/office/drawing/2014/main" val="3616346175"/>
                    </a:ext>
                  </a:extLst>
                </a:gridCol>
                <a:gridCol w="1689100">
                  <a:extLst>
                    <a:ext uri="{9D8B030D-6E8A-4147-A177-3AD203B41FA5}">
                      <a16:colId xmlns:a16="http://schemas.microsoft.com/office/drawing/2014/main" val="1717307525"/>
                    </a:ext>
                  </a:extLst>
                </a:gridCol>
                <a:gridCol w="1689100">
                  <a:extLst>
                    <a:ext uri="{9D8B030D-6E8A-4147-A177-3AD203B41FA5}">
                      <a16:colId xmlns:a16="http://schemas.microsoft.com/office/drawing/2014/main" val="4250233797"/>
                    </a:ext>
                  </a:extLst>
                </a:gridCol>
              </a:tblGrid>
              <a:tr h="1012489">
                <a:tc>
                  <a:txBody>
                    <a:bodyPr/>
                    <a:lstStyle/>
                    <a:p>
                      <a:pPr>
                        <a:lnSpc>
                          <a:spcPct val="107000"/>
                        </a:lnSpc>
                        <a:spcAft>
                          <a:spcPts val="1000"/>
                        </a:spcAft>
                      </a:pPr>
                      <a:r>
                        <a:rPr lang="en-CA" sz="1200" dirty="0">
                          <a:effectLst/>
                        </a:rPr>
                        <a:t>Model</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200" dirty="0">
                          <a:effectLst/>
                        </a:rPr>
                        <a:t>Accuracy</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200" dirty="0">
                          <a:effectLst/>
                        </a:rPr>
                        <a:t>Precision (Weighted Avg)</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07000"/>
                        </a:lnSpc>
                        <a:spcAft>
                          <a:spcPts val="1000"/>
                        </a:spcAft>
                      </a:pPr>
                      <a:r>
                        <a:rPr lang="en-CA" sz="1200">
                          <a:effectLst/>
                        </a:rPr>
                        <a:t>Recall (Weighted Avg)</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200">
                          <a:effectLst/>
                        </a:rPr>
                        <a:t>F1-Score (Weighted Avg)</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34667542"/>
                  </a:ext>
                </a:extLst>
              </a:tr>
              <a:tr h="447651">
                <a:tc>
                  <a:txBody>
                    <a:bodyPr/>
                    <a:lstStyle/>
                    <a:p>
                      <a:pPr>
                        <a:lnSpc>
                          <a:spcPct val="107000"/>
                        </a:lnSpc>
                        <a:spcAft>
                          <a:spcPts val="1000"/>
                        </a:spcAft>
                      </a:pPr>
                      <a:r>
                        <a:rPr lang="en-CA" sz="1100">
                          <a:effectLst/>
                        </a:rPr>
                        <a:t>CNN-Simple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0.74</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75535719"/>
                  </a:ext>
                </a:extLst>
              </a:tr>
              <a:tr h="1268289">
                <a:tc>
                  <a:txBody>
                    <a:bodyPr/>
                    <a:lstStyle/>
                    <a:p>
                      <a:pPr>
                        <a:lnSpc>
                          <a:spcPct val="107000"/>
                        </a:lnSpc>
                        <a:spcAft>
                          <a:spcPts val="1000"/>
                        </a:spcAft>
                      </a:pPr>
                      <a:r>
                        <a:rPr lang="en-CA" sz="1100">
                          <a:effectLst/>
                        </a:rPr>
                        <a:t>RandomForest</a:t>
                      </a:r>
                    </a:p>
                    <a:p>
                      <a:pPr>
                        <a:lnSpc>
                          <a:spcPct val="107000"/>
                        </a:lnSpc>
                        <a:spcAft>
                          <a:spcPts val="1000"/>
                        </a:spcAft>
                      </a:pPr>
                      <a:r>
                        <a:rPr lang="en-CA" sz="1100">
                          <a:effectLst/>
                        </a:rPr>
                        <a:t>(400 trees)</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dirty="0">
                          <a:effectLst/>
                        </a:rPr>
                        <a:t>0.76</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0.76</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6484075"/>
                  </a:ext>
                </a:extLst>
              </a:tr>
              <a:tr h="447651">
                <a:tc>
                  <a:txBody>
                    <a:bodyPr/>
                    <a:lstStyle/>
                    <a:p>
                      <a:pPr>
                        <a:lnSpc>
                          <a:spcPct val="107000"/>
                        </a:lnSpc>
                        <a:spcAft>
                          <a:spcPts val="1000"/>
                        </a:spcAft>
                      </a:pPr>
                      <a:r>
                        <a:rPr lang="en-CA" sz="1100">
                          <a:effectLst/>
                        </a:rPr>
                        <a:t>SVM</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0.72</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0.72</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9928745"/>
                  </a:ext>
                </a:extLst>
              </a:tr>
              <a:tr h="447651">
                <a:tc>
                  <a:txBody>
                    <a:bodyPr/>
                    <a:lstStyle/>
                    <a:p>
                      <a:pPr>
                        <a:lnSpc>
                          <a:spcPct val="107000"/>
                        </a:lnSpc>
                        <a:spcAft>
                          <a:spcPts val="1000"/>
                        </a:spcAft>
                      </a:pPr>
                      <a:r>
                        <a:rPr lang="en-CA" sz="1100" dirty="0" err="1">
                          <a:effectLst/>
                        </a:rPr>
                        <a:t>XGBoost</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dirty="0">
                          <a:effectLst/>
                        </a:rPr>
                        <a:t>0.76</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0.76</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a:effectLst/>
                        </a:rPr>
                        <a:t>0.76</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1000"/>
                        </a:spcAft>
                      </a:pPr>
                      <a:r>
                        <a:rPr lang="en-CA" sz="1100" dirty="0">
                          <a:effectLst/>
                        </a:rPr>
                        <a:t>0.76</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03472002"/>
                  </a:ext>
                </a:extLst>
              </a:tr>
            </a:tbl>
          </a:graphicData>
        </a:graphic>
      </p:graphicFrame>
      <p:sp>
        <p:nvSpPr>
          <p:cNvPr id="5" name="Slide Number Placeholder 4">
            <a:extLst>
              <a:ext uri="{FF2B5EF4-FFF2-40B4-BE49-F238E27FC236}">
                <a16:creationId xmlns:a16="http://schemas.microsoft.com/office/drawing/2014/main" id="{5D7A0CCB-89F5-8CE1-D58B-EC9CB624B887}"/>
              </a:ext>
            </a:extLst>
          </p:cNvPr>
          <p:cNvSpPr>
            <a:spLocks noGrp="1"/>
          </p:cNvSpPr>
          <p:nvPr>
            <p:ph type="sldNum" sz="quarter" idx="4"/>
          </p:nvPr>
        </p:nvSpPr>
        <p:spPr/>
        <p:txBody>
          <a:bodyPr/>
          <a:lstStyle/>
          <a:p>
            <a:fld id="{E1497D35-93D5-5047-9160-8F9C97C9D015}" type="slidenum">
              <a:rPr lang="en-US" smtClean="0"/>
              <a:pPr/>
              <a:t>17</a:t>
            </a:fld>
            <a:endParaRPr lang="en-US" dirty="0"/>
          </a:p>
        </p:txBody>
      </p:sp>
      <p:sp>
        <p:nvSpPr>
          <p:cNvPr id="8" name="TextBox 7">
            <a:extLst>
              <a:ext uri="{FF2B5EF4-FFF2-40B4-BE49-F238E27FC236}">
                <a16:creationId xmlns:a16="http://schemas.microsoft.com/office/drawing/2014/main" id="{51CB616F-6006-BC3E-40D0-4C4017A42329}"/>
              </a:ext>
            </a:extLst>
          </p:cNvPr>
          <p:cNvSpPr txBox="1"/>
          <p:nvPr/>
        </p:nvSpPr>
        <p:spPr>
          <a:xfrm>
            <a:off x="1157925" y="3429000"/>
            <a:ext cx="6845897" cy="3220433"/>
          </a:xfrm>
          <a:prstGeom prst="rect">
            <a:avLst/>
          </a:prstGeom>
          <a:noFill/>
        </p:spPr>
        <p:txBody>
          <a:bodyPr wrap="square">
            <a:spAutoFit/>
          </a:bodyPr>
          <a:lstStyle/>
          <a:p>
            <a:endParaRPr lang="en-CA" dirty="0">
              <a:effectLst/>
            </a:endParaRPr>
          </a:p>
          <a:p>
            <a:pPr marL="742950" lvl="1" indent="-285750">
              <a:lnSpc>
                <a:spcPct val="107000"/>
              </a:lnSpc>
              <a:spcAft>
                <a:spcPts val="1000"/>
              </a:spcAft>
              <a:buSzPts val="1000"/>
              <a:buFont typeface="Courier New" panose="02070309020205020404" pitchFamily="49" charset="0"/>
              <a:buChar char="o"/>
              <a:tabLst>
                <a:tab pos="914400" algn="l"/>
              </a:tabLst>
            </a:pPr>
            <a:r>
              <a:rPr lang="en-CA" sz="1600" dirty="0">
                <a:effectLst/>
                <a:latin typeface="Times New Roman" panose="02020603050405020304" pitchFamily="18" charset="0"/>
                <a:ea typeface="Times New Roman" panose="02020603050405020304" pitchFamily="18" charset="0"/>
                <a:cs typeface="Times New Roman" panose="02020603050405020304" pitchFamily="18" charset="0"/>
              </a:rPr>
              <a:t>Accuracy Formula: Number of Correct Predictions / Total Number of Predictions</a:t>
            </a:r>
            <a:endParaRPr lang="en-CA" sz="1600" dirty="0">
              <a:effectLst/>
            </a:endParaRPr>
          </a:p>
          <a:p>
            <a:pPr marL="742950" lvl="1" indent="-285750">
              <a:lnSpc>
                <a:spcPct val="107000"/>
              </a:lnSpc>
              <a:spcAft>
                <a:spcPts val="1000"/>
              </a:spcAft>
              <a:buSzPts val="1000"/>
              <a:buFont typeface="Courier New" panose="02070309020205020404" pitchFamily="49" charset="0"/>
              <a:buChar char="o"/>
              <a:tabLst>
                <a:tab pos="914400" algn="l"/>
              </a:tabLst>
            </a:pPr>
            <a:r>
              <a:rPr lang="en-CA" sz="1600" dirty="0">
                <a:effectLst/>
                <a:latin typeface="Times New Roman" panose="02020603050405020304" pitchFamily="18" charset="0"/>
                <a:ea typeface="Times New Roman" panose="02020603050405020304" pitchFamily="18" charset="0"/>
                <a:cs typeface="Times New Roman" panose="02020603050405020304" pitchFamily="18" charset="0"/>
              </a:rPr>
              <a:t>Precision Formula: [True Positives (TP) for class </a:t>
            </a:r>
            <a:r>
              <a:rPr lang="en-CA" sz="16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CA" sz="1600" dirty="0">
                <a:effectLst/>
                <a:latin typeface="Times New Roman" panose="02020603050405020304" pitchFamily="18" charset="0"/>
                <a:ea typeface="Times New Roman" panose="02020603050405020304" pitchFamily="18" charset="0"/>
                <a:cs typeface="Times New Roman" panose="02020603050405020304" pitchFamily="18" charset="0"/>
              </a:rPr>
              <a:t>] / [True Positives (TP) for class </a:t>
            </a:r>
            <a:r>
              <a:rPr lang="en-CA" sz="16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CA" sz="1600" dirty="0">
                <a:effectLst/>
                <a:latin typeface="Times New Roman" panose="02020603050405020304" pitchFamily="18" charset="0"/>
                <a:ea typeface="Times New Roman" panose="02020603050405020304" pitchFamily="18" charset="0"/>
                <a:cs typeface="Times New Roman" panose="02020603050405020304" pitchFamily="18" charset="0"/>
              </a:rPr>
              <a:t> + False Positives (FP) for class </a:t>
            </a:r>
            <a:r>
              <a:rPr lang="en-CA" sz="16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CA" sz="16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742950" lvl="1" indent="-285750">
              <a:lnSpc>
                <a:spcPct val="107000"/>
              </a:lnSpc>
              <a:spcAft>
                <a:spcPts val="1000"/>
              </a:spcAft>
              <a:buSzPts val="1000"/>
              <a:buFont typeface="Courier New" panose="02070309020205020404" pitchFamily="49" charset="0"/>
              <a:buChar char="o"/>
              <a:tabLst>
                <a:tab pos="914400" algn="l"/>
              </a:tabLst>
            </a:pPr>
            <a:r>
              <a:rPr lang="en-CA" sz="1600" dirty="0">
                <a:latin typeface="Times New Roman" panose="02020603050405020304" pitchFamily="18" charset="0"/>
                <a:ea typeface="Times New Roman" panose="02020603050405020304" pitchFamily="18" charset="0"/>
                <a:cs typeface="Times New Roman" panose="02020603050405020304" pitchFamily="18" charset="0"/>
              </a:rPr>
              <a:t>Recall Formula: </a:t>
            </a:r>
            <a:r>
              <a:rPr lang="en-CA" sz="1600" dirty="0">
                <a:effectLst/>
                <a:latin typeface="Times New Roman" panose="02020603050405020304" pitchFamily="18" charset="0"/>
                <a:ea typeface="Times New Roman" panose="02020603050405020304" pitchFamily="18" charset="0"/>
              </a:rPr>
              <a:t>[True Positives (TP) for class </a:t>
            </a:r>
            <a:r>
              <a:rPr lang="en-CA" sz="1600" dirty="0" err="1">
                <a:effectLst/>
                <a:latin typeface="Times New Roman" panose="02020603050405020304" pitchFamily="18" charset="0"/>
                <a:ea typeface="Times New Roman" panose="02020603050405020304" pitchFamily="18" charset="0"/>
              </a:rPr>
              <a:t>i</a:t>
            </a:r>
            <a:r>
              <a:rPr lang="en-CA" sz="1600" dirty="0">
                <a:effectLst/>
                <a:latin typeface="Times New Roman" panose="02020603050405020304" pitchFamily="18" charset="0"/>
                <a:ea typeface="Times New Roman" panose="02020603050405020304" pitchFamily="18" charset="0"/>
              </a:rPr>
              <a:t>] / [True Positives (TP) for class I + False Negatives (FN) for class </a:t>
            </a:r>
            <a:r>
              <a:rPr lang="en-CA" sz="1600" dirty="0" err="1">
                <a:effectLst/>
                <a:latin typeface="Times New Roman" panose="02020603050405020304" pitchFamily="18" charset="0"/>
                <a:ea typeface="Times New Roman" panose="02020603050405020304" pitchFamily="18" charset="0"/>
              </a:rPr>
              <a:t>i</a:t>
            </a:r>
            <a:r>
              <a:rPr lang="en-CA" sz="1600" dirty="0">
                <a:effectLst/>
                <a:latin typeface="Times New Roman" panose="02020603050405020304" pitchFamily="18" charset="0"/>
                <a:ea typeface="Times New Roman" panose="02020603050405020304" pitchFamily="18" charset="0"/>
              </a:rPr>
              <a:t>] </a:t>
            </a:r>
            <a:endParaRPr lang="en-CA" sz="1600" dirty="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nSpc>
                <a:spcPct val="107000"/>
              </a:lnSpc>
              <a:spcAft>
                <a:spcPts val="1000"/>
              </a:spcAft>
              <a:buSzPts val="1000"/>
              <a:buFont typeface="Courier New" panose="02070309020205020404" pitchFamily="49" charset="0"/>
              <a:buChar char="o"/>
              <a:tabLst>
                <a:tab pos="914400" algn="l"/>
              </a:tabLst>
            </a:pPr>
            <a:endParaRPr lang="en-CA"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07000"/>
              </a:lnSpc>
              <a:spcAft>
                <a:spcPts val="1000"/>
              </a:spcAft>
              <a:buSzPts val="1000"/>
              <a:buFont typeface="Courier New" panose="02070309020205020404" pitchFamily="49" charset="0"/>
              <a:buChar char="o"/>
              <a:tabLst>
                <a:tab pos="914400" algn="l"/>
              </a:tabLst>
            </a:pPr>
            <a:endParaRPr lang="en-CA" sz="12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07000"/>
              </a:lnSpc>
              <a:spcAft>
                <a:spcPts val="1000"/>
              </a:spcAft>
              <a:buSzPts val="1000"/>
              <a:buFont typeface="Courier New" panose="02070309020205020404" pitchFamily="49" charset="0"/>
              <a:buChar char="o"/>
              <a:tabLst>
                <a:tab pos="914400" algn="l"/>
              </a:tabLst>
            </a:pP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1864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5F7E-4C4F-2CFA-9B06-94EA8C5A97C6}"/>
              </a:ext>
            </a:extLst>
          </p:cNvPr>
          <p:cNvSpPr>
            <a:spLocks noGrp="1"/>
          </p:cNvSpPr>
          <p:nvPr>
            <p:ph type="title"/>
          </p:nvPr>
        </p:nvSpPr>
        <p:spPr>
          <a:xfrm>
            <a:off x="365568" y="392415"/>
            <a:ext cx="8444818" cy="609325"/>
          </a:xfrm>
        </p:spPr>
        <p:txBody>
          <a:bodyPr/>
          <a:lstStyle/>
          <a:p>
            <a:r>
              <a:rPr lang="en-US" sz="3200" dirty="0"/>
              <a:t>Matthew’s Correlation coefficient</a:t>
            </a:r>
            <a:endParaRPr lang="en-CA" sz="3200" dirty="0"/>
          </a:p>
        </p:txBody>
      </p:sp>
      <p:graphicFrame>
        <p:nvGraphicFramePr>
          <p:cNvPr id="8" name="Content Placeholder 7">
            <a:extLst>
              <a:ext uri="{FF2B5EF4-FFF2-40B4-BE49-F238E27FC236}">
                <a16:creationId xmlns:a16="http://schemas.microsoft.com/office/drawing/2014/main" id="{010949F2-22DA-F374-1222-1008F20D62B2}"/>
              </a:ext>
            </a:extLst>
          </p:cNvPr>
          <p:cNvGraphicFramePr>
            <a:graphicFrameLocks noGrp="1"/>
          </p:cNvGraphicFramePr>
          <p:nvPr>
            <p:ph idx="1"/>
            <p:extLst>
              <p:ext uri="{D42A27DB-BD31-4B8C-83A1-F6EECF244321}">
                <p14:modId xmlns:p14="http://schemas.microsoft.com/office/powerpoint/2010/main" val="618501607"/>
              </p:ext>
            </p:extLst>
          </p:nvPr>
        </p:nvGraphicFramePr>
        <p:xfrm>
          <a:off x="666042" y="1313216"/>
          <a:ext cx="7461958" cy="2115785"/>
        </p:xfrm>
        <a:graphic>
          <a:graphicData uri="http://schemas.openxmlformats.org/drawingml/2006/table">
            <a:tbl>
              <a:tblPr firstRow="1" firstCol="1" bandRow="1">
                <a:tableStyleId>{5C22544A-7EE6-4342-B048-85BDC9FD1C3A}</a:tableStyleId>
              </a:tblPr>
              <a:tblGrid>
                <a:gridCol w="3730979">
                  <a:extLst>
                    <a:ext uri="{9D8B030D-6E8A-4147-A177-3AD203B41FA5}">
                      <a16:colId xmlns:a16="http://schemas.microsoft.com/office/drawing/2014/main" val="1361897168"/>
                    </a:ext>
                  </a:extLst>
                </a:gridCol>
                <a:gridCol w="3730979">
                  <a:extLst>
                    <a:ext uri="{9D8B030D-6E8A-4147-A177-3AD203B41FA5}">
                      <a16:colId xmlns:a16="http://schemas.microsoft.com/office/drawing/2014/main" val="3614774205"/>
                    </a:ext>
                  </a:extLst>
                </a:gridCol>
              </a:tblGrid>
              <a:tr h="423157">
                <a:tc>
                  <a:txBody>
                    <a:bodyPr/>
                    <a:lstStyle/>
                    <a:p>
                      <a:pPr>
                        <a:lnSpc>
                          <a:spcPct val="107000"/>
                        </a:lnSpc>
                        <a:spcAft>
                          <a:spcPts val="800"/>
                        </a:spcAft>
                      </a:pPr>
                      <a:r>
                        <a:rPr lang="en-CA" sz="1100" kern="100">
                          <a:effectLst/>
                        </a:rPr>
                        <a:t>Model</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MCC</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2164266"/>
                  </a:ext>
                </a:extLst>
              </a:tr>
              <a:tr h="423157">
                <a:tc>
                  <a:txBody>
                    <a:bodyPr/>
                    <a:lstStyle/>
                    <a:p>
                      <a:pPr>
                        <a:lnSpc>
                          <a:spcPct val="107000"/>
                        </a:lnSpc>
                        <a:spcAft>
                          <a:spcPts val="800"/>
                        </a:spcAft>
                      </a:pPr>
                      <a:r>
                        <a:rPr lang="en-CA" sz="1100" kern="100">
                          <a:effectLst/>
                        </a:rPr>
                        <a:t>Simple-CNN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0.700483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2921620"/>
                  </a:ext>
                </a:extLst>
              </a:tr>
              <a:tr h="423157">
                <a:tc>
                  <a:txBody>
                    <a:bodyPr/>
                    <a:lstStyle/>
                    <a:p>
                      <a:pPr>
                        <a:lnSpc>
                          <a:spcPct val="107000"/>
                        </a:lnSpc>
                        <a:spcAft>
                          <a:spcPts val="800"/>
                        </a:spcAft>
                      </a:pPr>
                      <a:r>
                        <a:rPr lang="en-CA" sz="1100" kern="100">
                          <a:effectLst/>
                        </a:rPr>
                        <a:t>Random Forest (400 trees)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0.739932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8492349"/>
                  </a:ext>
                </a:extLst>
              </a:tr>
              <a:tr h="423157">
                <a:tc>
                  <a:txBody>
                    <a:bodyPr/>
                    <a:lstStyle/>
                    <a:p>
                      <a:pPr>
                        <a:lnSpc>
                          <a:spcPct val="107000"/>
                        </a:lnSpc>
                        <a:spcAft>
                          <a:spcPts val="800"/>
                        </a:spcAft>
                      </a:pPr>
                      <a:r>
                        <a:rPr lang="en-CA" sz="1100" kern="100">
                          <a:effectLst/>
                        </a:rPr>
                        <a:t>SVM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0.697171</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8382637"/>
                  </a:ext>
                </a:extLst>
              </a:tr>
              <a:tr h="423157">
                <a:tc>
                  <a:txBody>
                    <a:bodyPr/>
                    <a:lstStyle/>
                    <a:p>
                      <a:pPr>
                        <a:lnSpc>
                          <a:spcPct val="107000"/>
                        </a:lnSpc>
                        <a:spcAft>
                          <a:spcPts val="800"/>
                        </a:spcAft>
                      </a:pPr>
                      <a:r>
                        <a:rPr lang="en-CA" sz="1100" kern="100">
                          <a:effectLst/>
                        </a:rPr>
                        <a:t>XGBoost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0.738379</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3491349"/>
                  </a:ext>
                </a:extLst>
              </a:tr>
            </a:tbl>
          </a:graphicData>
        </a:graphic>
      </p:graphicFrame>
      <p:sp>
        <p:nvSpPr>
          <p:cNvPr id="5" name="Slide Number Placeholder 4">
            <a:extLst>
              <a:ext uri="{FF2B5EF4-FFF2-40B4-BE49-F238E27FC236}">
                <a16:creationId xmlns:a16="http://schemas.microsoft.com/office/drawing/2014/main" id="{4313EA57-CC52-8BA7-980E-4C4216982D4B}"/>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9" name="Picture 8" descr="A math equation with a line and a plus and a line&#10;&#10;Description automatically generated with medium confidence">
            <a:extLst>
              <a:ext uri="{FF2B5EF4-FFF2-40B4-BE49-F238E27FC236}">
                <a16:creationId xmlns:a16="http://schemas.microsoft.com/office/drawing/2014/main" id="{20DAE7A0-76D1-26EA-9847-1E66CE7ACC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317" y="4476399"/>
            <a:ext cx="7714683" cy="1087968"/>
          </a:xfrm>
          <a:prstGeom prst="rect">
            <a:avLst/>
          </a:prstGeom>
          <a:noFill/>
          <a:ln>
            <a:noFill/>
          </a:ln>
        </p:spPr>
      </p:pic>
    </p:spTree>
    <p:extLst>
      <p:ext uri="{BB962C8B-B14F-4D97-AF65-F5344CB8AC3E}">
        <p14:creationId xmlns:p14="http://schemas.microsoft.com/office/powerpoint/2010/main" val="404013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FC67-EC89-FCFB-0006-3177CE08A7DD}"/>
              </a:ext>
            </a:extLst>
          </p:cNvPr>
          <p:cNvSpPr>
            <a:spLocks noGrp="1"/>
          </p:cNvSpPr>
          <p:nvPr>
            <p:ph type="title"/>
          </p:nvPr>
        </p:nvSpPr>
        <p:spPr>
          <a:xfrm>
            <a:off x="365568" y="392415"/>
            <a:ext cx="8444818" cy="609325"/>
          </a:xfrm>
        </p:spPr>
        <p:txBody>
          <a:bodyPr/>
          <a:lstStyle/>
          <a:p>
            <a:r>
              <a:rPr lang="en-US" sz="3200" dirty="0"/>
              <a:t>Efficiency</a:t>
            </a:r>
            <a:endParaRPr lang="en-CA" sz="3200" dirty="0"/>
          </a:p>
        </p:txBody>
      </p:sp>
      <p:sp>
        <p:nvSpPr>
          <p:cNvPr id="3" name="Content Placeholder 2">
            <a:extLst>
              <a:ext uri="{FF2B5EF4-FFF2-40B4-BE49-F238E27FC236}">
                <a16:creationId xmlns:a16="http://schemas.microsoft.com/office/drawing/2014/main" id="{ED46748B-DC56-DFA6-6114-8897C680CD73}"/>
              </a:ext>
            </a:extLst>
          </p:cNvPr>
          <p:cNvSpPr>
            <a:spLocks noGrp="1"/>
          </p:cNvSpPr>
          <p:nvPr>
            <p:ph idx="1"/>
          </p:nvPr>
        </p:nvSpPr>
        <p:spPr>
          <a:xfrm>
            <a:off x="365568" y="1083734"/>
            <a:ext cx="8444818" cy="4601090"/>
          </a:xfrm>
        </p:spPr>
        <p:txBody>
          <a:bodyPr/>
          <a:lstStyle/>
          <a:p>
            <a:r>
              <a:rPr lang="en-US" dirty="0"/>
              <a:t>For efficiency, 2 different categories were used: Training/Testing time for each of the 4 models along with the memory consumption </a:t>
            </a:r>
            <a:endParaRPr lang="en-CA" dirty="0"/>
          </a:p>
        </p:txBody>
      </p:sp>
      <p:sp>
        <p:nvSpPr>
          <p:cNvPr id="5" name="Slide Number Placeholder 4">
            <a:extLst>
              <a:ext uri="{FF2B5EF4-FFF2-40B4-BE49-F238E27FC236}">
                <a16:creationId xmlns:a16="http://schemas.microsoft.com/office/drawing/2014/main" id="{06ED1B46-C505-269B-EC5A-D30ACC4BF5CF}"/>
              </a:ext>
            </a:extLst>
          </p:cNvPr>
          <p:cNvSpPr>
            <a:spLocks noGrp="1"/>
          </p:cNvSpPr>
          <p:nvPr>
            <p:ph type="sldNum" sz="quarter" idx="4"/>
          </p:nvPr>
        </p:nvSpPr>
        <p:spPr/>
        <p:txBody>
          <a:bodyPr/>
          <a:lstStyle/>
          <a:p>
            <a:fld id="{E1497D35-93D5-5047-9160-8F9C97C9D015}" type="slidenum">
              <a:rPr lang="en-US" smtClean="0"/>
              <a:pPr/>
              <a:t>19</a:t>
            </a:fld>
            <a:endParaRPr lang="en-US" dirty="0"/>
          </a:p>
        </p:txBody>
      </p:sp>
      <p:graphicFrame>
        <p:nvGraphicFramePr>
          <p:cNvPr id="6" name="Table 5">
            <a:extLst>
              <a:ext uri="{FF2B5EF4-FFF2-40B4-BE49-F238E27FC236}">
                <a16:creationId xmlns:a16="http://schemas.microsoft.com/office/drawing/2014/main" id="{41813294-939C-7750-EA82-3DDF87DB33B5}"/>
              </a:ext>
            </a:extLst>
          </p:cNvPr>
          <p:cNvGraphicFramePr>
            <a:graphicFrameLocks noGrp="1"/>
          </p:cNvGraphicFramePr>
          <p:nvPr>
            <p:extLst>
              <p:ext uri="{D42A27DB-BD31-4B8C-83A1-F6EECF244321}">
                <p14:modId xmlns:p14="http://schemas.microsoft.com/office/powerpoint/2010/main" val="2107267152"/>
              </p:ext>
            </p:extLst>
          </p:nvPr>
        </p:nvGraphicFramePr>
        <p:xfrm>
          <a:off x="1483781" y="2404533"/>
          <a:ext cx="6474885" cy="1625600"/>
        </p:xfrm>
        <a:graphic>
          <a:graphicData uri="http://schemas.openxmlformats.org/drawingml/2006/table">
            <a:tbl>
              <a:tblPr firstRow="1" firstCol="1" bandRow="1">
                <a:tableStyleId>{5C22544A-7EE6-4342-B048-85BDC9FD1C3A}</a:tableStyleId>
              </a:tblPr>
              <a:tblGrid>
                <a:gridCol w="2157833">
                  <a:extLst>
                    <a:ext uri="{9D8B030D-6E8A-4147-A177-3AD203B41FA5}">
                      <a16:colId xmlns:a16="http://schemas.microsoft.com/office/drawing/2014/main" val="3965029878"/>
                    </a:ext>
                  </a:extLst>
                </a:gridCol>
                <a:gridCol w="2158526">
                  <a:extLst>
                    <a:ext uri="{9D8B030D-6E8A-4147-A177-3AD203B41FA5}">
                      <a16:colId xmlns:a16="http://schemas.microsoft.com/office/drawing/2014/main" val="1484543928"/>
                    </a:ext>
                  </a:extLst>
                </a:gridCol>
                <a:gridCol w="2158526">
                  <a:extLst>
                    <a:ext uri="{9D8B030D-6E8A-4147-A177-3AD203B41FA5}">
                      <a16:colId xmlns:a16="http://schemas.microsoft.com/office/drawing/2014/main" val="917532173"/>
                    </a:ext>
                  </a:extLst>
                </a:gridCol>
              </a:tblGrid>
              <a:tr h="325120">
                <a:tc>
                  <a:txBody>
                    <a:bodyPr/>
                    <a:lstStyle/>
                    <a:p>
                      <a:pPr>
                        <a:lnSpc>
                          <a:spcPct val="107000"/>
                        </a:lnSpc>
                        <a:spcAft>
                          <a:spcPts val="800"/>
                        </a:spcAft>
                      </a:pPr>
                      <a:r>
                        <a:rPr lang="en-CA" sz="1100" kern="100">
                          <a:effectLst/>
                        </a:rPr>
                        <a:t>Model</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Training time (seconds)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Testing time (seconds)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2446364"/>
                  </a:ext>
                </a:extLst>
              </a:tr>
              <a:tr h="325120">
                <a:tc>
                  <a:txBody>
                    <a:bodyPr/>
                    <a:lstStyle/>
                    <a:p>
                      <a:pPr>
                        <a:lnSpc>
                          <a:spcPct val="107000"/>
                        </a:lnSpc>
                        <a:spcAft>
                          <a:spcPts val="800"/>
                        </a:spcAft>
                      </a:pPr>
                      <a:r>
                        <a:rPr lang="en-CA" sz="1100" kern="100">
                          <a:effectLst/>
                        </a:rPr>
                        <a:t>CNN-simple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25.40</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1.04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1472082"/>
                  </a:ext>
                </a:extLst>
              </a:tr>
              <a:tr h="325120">
                <a:tc>
                  <a:txBody>
                    <a:bodyPr/>
                    <a:lstStyle/>
                    <a:p>
                      <a:pPr>
                        <a:lnSpc>
                          <a:spcPct val="107000"/>
                        </a:lnSpc>
                        <a:spcAft>
                          <a:spcPts val="800"/>
                        </a:spcAft>
                      </a:pPr>
                      <a:r>
                        <a:rPr lang="en-CA" sz="1100" kern="100">
                          <a:effectLst/>
                        </a:rPr>
                        <a:t>Random Forest (400 trees)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33.90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0.76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5069660"/>
                  </a:ext>
                </a:extLst>
              </a:tr>
              <a:tr h="325120">
                <a:tc>
                  <a:txBody>
                    <a:bodyPr/>
                    <a:lstStyle/>
                    <a:p>
                      <a:pPr>
                        <a:lnSpc>
                          <a:spcPct val="107000"/>
                        </a:lnSpc>
                        <a:spcAft>
                          <a:spcPts val="800"/>
                        </a:spcAft>
                      </a:pPr>
                      <a:r>
                        <a:rPr lang="en-CA" sz="1100" kern="100">
                          <a:effectLst/>
                        </a:rPr>
                        <a:t>SVM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71.45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33.54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4064436"/>
                  </a:ext>
                </a:extLst>
              </a:tr>
              <a:tr h="325120">
                <a:tc>
                  <a:txBody>
                    <a:bodyPr/>
                    <a:lstStyle/>
                    <a:p>
                      <a:pPr>
                        <a:lnSpc>
                          <a:spcPct val="107000"/>
                        </a:lnSpc>
                        <a:spcAft>
                          <a:spcPts val="800"/>
                        </a:spcAft>
                      </a:pPr>
                      <a:r>
                        <a:rPr lang="en-CA" sz="1100" kern="100">
                          <a:effectLst/>
                        </a:rPr>
                        <a:t>XGBoost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14.33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0.26</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9478634"/>
                  </a:ext>
                </a:extLst>
              </a:tr>
            </a:tbl>
          </a:graphicData>
        </a:graphic>
      </p:graphicFrame>
      <p:graphicFrame>
        <p:nvGraphicFramePr>
          <p:cNvPr id="7" name="Table 6">
            <a:extLst>
              <a:ext uri="{FF2B5EF4-FFF2-40B4-BE49-F238E27FC236}">
                <a16:creationId xmlns:a16="http://schemas.microsoft.com/office/drawing/2014/main" id="{97DA6BD6-3F4C-908B-B9F5-AA3B19D7AA31}"/>
              </a:ext>
            </a:extLst>
          </p:cNvPr>
          <p:cNvGraphicFramePr>
            <a:graphicFrameLocks noGrp="1"/>
          </p:cNvGraphicFramePr>
          <p:nvPr>
            <p:extLst>
              <p:ext uri="{D42A27DB-BD31-4B8C-83A1-F6EECF244321}">
                <p14:modId xmlns:p14="http://schemas.microsoft.com/office/powerpoint/2010/main" val="1725404797"/>
              </p:ext>
            </p:extLst>
          </p:nvPr>
        </p:nvGraphicFramePr>
        <p:xfrm>
          <a:off x="1828800" y="4346222"/>
          <a:ext cx="6299200" cy="1975555"/>
        </p:xfrm>
        <a:graphic>
          <a:graphicData uri="http://schemas.openxmlformats.org/drawingml/2006/table">
            <a:tbl>
              <a:tblPr firstRow="1" firstCol="1" bandRow="1">
                <a:tableStyleId>{5C22544A-7EE6-4342-B048-85BDC9FD1C3A}</a:tableStyleId>
              </a:tblPr>
              <a:tblGrid>
                <a:gridCol w="2099284">
                  <a:extLst>
                    <a:ext uri="{9D8B030D-6E8A-4147-A177-3AD203B41FA5}">
                      <a16:colId xmlns:a16="http://schemas.microsoft.com/office/drawing/2014/main" val="3716492137"/>
                    </a:ext>
                  </a:extLst>
                </a:gridCol>
                <a:gridCol w="2099958">
                  <a:extLst>
                    <a:ext uri="{9D8B030D-6E8A-4147-A177-3AD203B41FA5}">
                      <a16:colId xmlns:a16="http://schemas.microsoft.com/office/drawing/2014/main" val="4281541323"/>
                    </a:ext>
                  </a:extLst>
                </a:gridCol>
                <a:gridCol w="2099958">
                  <a:extLst>
                    <a:ext uri="{9D8B030D-6E8A-4147-A177-3AD203B41FA5}">
                      <a16:colId xmlns:a16="http://schemas.microsoft.com/office/drawing/2014/main" val="2730794329"/>
                    </a:ext>
                  </a:extLst>
                </a:gridCol>
              </a:tblGrid>
              <a:tr h="395111">
                <a:tc>
                  <a:txBody>
                    <a:bodyPr/>
                    <a:lstStyle/>
                    <a:p>
                      <a:pPr>
                        <a:lnSpc>
                          <a:spcPct val="107000"/>
                        </a:lnSpc>
                        <a:spcAft>
                          <a:spcPts val="800"/>
                        </a:spcAft>
                      </a:pPr>
                      <a:r>
                        <a:rPr lang="en-CA" sz="1100" kern="100">
                          <a:effectLst/>
                        </a:rPr>
                        <a:t>Model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Peak Memory (MB)</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Memory Increment (MB)</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7442887"/>
                  </a:ext>
                </a:extLst>
              </a:tr>
              <a:tr h="395111">
                <a:tc>
                  <a:txBody>
                    <a:bodyPr/>
                    <a:lstStyle/>
                    <a:p>
                      <a:pPr>
                        <a:lnSpc>
                          <a:spcPct val="107000"/>
                        </a:lnSpc>
                        <a:spcAft>
                          <a:spcPts val="800"/>
                        </a:spcAft>
                      </a:pPr>
                      <a:r>
                        <a:rPr lang="en-CA" sz="1100" kern="100">
                          <a:effectLst/>
                        </a:rPr>
                        <a:t>CNN-simple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5759.64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1.16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5787880"/>
                  </a:ext>
                </a:extLst>
              </a:tr>
              <a:tr h="395111">
                <a:tc>
                  <a:txBody>
                    <a:bodyPr/>
                    <a:lstStyle/>
                    <a:p>
                      <a:pPr>
                        <a:lnSpc>
                          <a:spcPct val="107000"/>
                        </a:lnSpc>
                        <a:spcAft>
                          <a:spcPts val="800"/>
                        </a:spcAft>
                      </a:pPr>
                      <a:r>
                        <a:rPr lang="en-CA" sz="1100" kern="100">
                          <a:effectLst/>
                        </a:rPr>
                        <a:t>Random Forest (400 trees)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6526.09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735.34</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1959564"/>
                  </a:ext>
                </a:extLst>
              </a:tr>
              <a:tr h="395111">
                <a:tc>
                  <a:txBody>
                    <a:bodyPr/>
                    <a:lstStyle/>
                    <a:p>
                      <a:pPr>
                        <a:lnSpc>
                          <a:spcPct val="107000"/>
                        </a:lnSpc>
                        <a:spcAft>
                          <a:spcPts val="800"/>
                        </a:spcAft>
                      </a:pPr>
                      <a:r>
                        <a:rPr lang="en-CA" sz="1100" kern="100">
                          <a:effectLst/>
                        </a:rPr>
                        <a:t>SVM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6124.08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14.78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0294018"/>
                  </a:ext>
                </a:extLst>
              </a:tr>
              <a:tr h="395111">
                <a:tc>
                  <a:txBody>
                    <a:bodyPr/>
                    <a:lstStyle/>
                    <a:p>
                      <a:pPr>
                        <a:lnSpc>
                          <a:spcPct val="107000"/>
                        </a:lnSpc>
                        <a:spcAft>
                          <a:spcPts val="800"/>
                        </a:spcAft>
                      </a:pPr>
                      <a:r>
                        <a:rPr lang="en-CA" sz="1100" kern="100">
                          <a:effectLst/>
                        </a:rPr>
                        <a:t>XGBoost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6593.18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0.00</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2448954"/>
                  </a:ext>
                </a:extLst>
              </a:tr>
            </a:tbl>
          </a:graphicData>
        </a:graphic>
      </p:graphicFrame>
    </p:spTree>
    <p:extLst>
      <p:ext uri="{BB962C8B-B14F-4D97-AF65-F5344CB8AC3E}">
        <p14:creationId xmlns:p14="http://schemas.microsoft.com/office/powerpoint/2010/main" val="186835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dirty="0"/>
              <a:t>About Project</a:t>
            </a:r>
          </a:p>
        </p:txBody>
      </p:sp>
      <p:sp>
        <p:nvSpPr>
          <p:cNvPr id="3" name="Content Placeholder 2"/>
          <p:cNvSpPr>
            <a:spLocks noGrp="1"/>
          </p:cNvSpPr>
          <p:nvPr>
            <p:ph idx="1"/>
          </p:nvPr>
        </p:nvSpPr>
        <p:spPr>
          <a:xfrm>
            <a:off x="349591" y="1107059"/>
            <a:ext cx="8444818" cy="4212639"/>
          </a:xfrm>
        </p:spPr>
        <p:txBody>
          <a:bodyPr>
            <a:normAutofit/>
          </a:bodyPr>
          <a:lstStyle/>
          <a:p>
            <a:pPr>
              <a:lnSpc>
                <a:spcPct val="107000"/>
              </a:lnSpc>
              <a:spcAft>
                <a:spcPts val="1000"/>
              </a:spcAft>
            </a:pPr>
            <a:r>
              <a:rPr lang="en-CA" sz="2000" dirty="0">
                <a:effectLst/>
                <a:ea typeface="Times New Roman" panose="02020603050405020304" pitchFamily="18" charset="0"/>
                <a:cs typeface="Times New Roman" panose="02020603050405020304" pitchFamily="18" charset="0"/>
              </a:rPr>
              <a:t>For this project, I will use the Fashion MNIST dataset (</a:t>
            </a:r>
            <a:r>
              <a:rPr lang="en-CA" sz="2000" u="sng" dirty="0">
                <a:solidFill>
                  <a:srgbClr val="004C9B"/>
                </a:solidFill>
                <a:effectLst/>
                <a:ea typeface="Times New Roman" panose="02020603050405020304" pitchFamily="18" charset="0"/>
                <a:cs typeface="Times New Roman" panose="02020603050405020304" pitchFamily="18" charset="0"/>
                <a:hlinkClick r:id="rId3"/>
              </a:rPr>
              <a:t>https://www.kaggle.com/datasets/zalando-research/fashionmnist</a:t>
            </a:r>
            <a:r>
              <a:rPr lang="en-CA" sz="2000" dirty="0">
                <a:effectLst/>
                <a:ea typeface="Times New Roman" panose="02020603050405020304" pitchFamily="18" charset="0"/>
                <a:cs typeface="Times New Roman" panose="02020603050405020304" pitchFamily="18" charset="0"/>
              </a:rPr>
              <a:t>) from the Kaggle website to conduct the research to fulfill the “Advanced Data Analytics Project (CIND860)” requirements.</a:t>
            </a:r>
          </a:p>
          <a:p>
            <a:pPr>
              <a:lnSpc>
                <a:spcPct val="107000"/>
              </a:lnSpc>
              <a:spcAft>
                <a:spcPts val="1000"/>
              </a:spcAft>
            </a:pPr>
            <a:r>
              <a:rPr lang="en-US" sz="2000" dirty="0">
                <a:ea typeface="Times New Roman" panose="02020603050405020304" pitchFamily="18" charset="0"/>
                <a:cs typeface="Times New Roman" panose="02020603050405020304" pitchFamily="18" charset="0"/>
              </a:rPr>
              <a:t>Theme: Deep learning</a:t>
            </a:r>
            <a:endParaRPr lang="en-CA" sz="2000" dirty="0">
              <a:effectLst/>
              <a:ea typeface="Times New Roman" panose="02020603050405020304" pitchFamily="18" charset="0"/>
              <a:cs typeface="Times New Roman" panose="02020603050405020304" pitchFamily="18" charset="0"/>
            </a:endParaRPr>
          </a:p>
          <a:p>
            <a:pPr marL="0" indent="0">
              <a:buNone/>
            </a:pP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35D4-C303-7F54-1F02-1E019EA6D839}"/>
              </a:ext>
            </a:extLst>
          </p:cNvPr>
          <p:cNvSpPr>
            <a:spLocks noGrp="1"/>
          </p:cNvSpPr>
          <p:nvPr>
            <p:ph type="title"/>
          </p:nvPr>
        </p:nvSpPr>
        <p:spPr>
          <a:xfrm>
            <a:off x="365568" y="392415"/>
            <a:ext cx="8444818" cy="780762"/>
          </a:xfrm>
        </p:spPr>
        <p:txBody>
          <a:bodyPr/>
          <a:lstStyle/>
          <a:p>
            <a:r>
              <a:rPr lang="en-US" sz="3200" dirty="0"/>
              <a:t>Stability</a:t>
            </a:r>
            <a:endParaRPr lang="en-CA" sz="3200" dirty="0"/>
          </a:p>
        </p:txBody>
      </p:sp>
      <p:sp>
        <p:nvSpPr>
          <p:cNvPr id="3" name="Content Placeholder 2">
            <a:extLst>
              <a:ext uri="{FF2B5EF4-FFF2-40B4-BE49-F238E27FC236}">
                <a16:creationId xmlns:a16="http://schemas.microsoft.com/office/drawing/2014/main" id="{DF7F7B01-D62D-ECBA-76E6-930250898780}"/>
              </a:ext>
            </a:extLst>
          </p:cNvPr>
          <p:cNvSpPr>
            <a:spLocks noGrp="1"/>
          </p:cNvSpPr>
          <p:nvPr>
            <p:ph idx="1"/>
          </p:nvPr>
        </p:nvSpPr>
        <p:spPr>
          <a:xfrm>
            <a:off x="365568" y="1173178"/>
            <a:ext cx="8444818" cy="4511646"/>
          </a:xfrm>
        </p:spPr>
        <p:txBody>
          <a:bodyPr/>
          <a:lstStyle/>
          <a:p>
            <a:r>
              <a:rPr lang="en-US" dirty="0"/>
              <a:t>K-fold cross validation was used in this criteria, I used 10-fold specifically for getting 10 different folds’ accuracy and putting them in an array to get the variance.</a:t>
            </a:r>
          </a:p>
          <a:p>
            <a:r>
              <a:rPr lang="en-US" dirty="0"/>
              <a:t>The table below gives the mean accuracy and variance done on the train set only (60,000 rows). </a:t>
            </a:r>
          </a:p>
          <a:p>
            <a:endParaRPr lang="en-CA" dirty="0"/>
          </a:p>
        </p:txBody>
      </p:sp>
      <p:sp>
        <p:nvSpPr>
          <p:cNvPr id="5" name="Slide Number Placeholder 4">
            <a:extLst>
              <a:ext uri="{FF2B5EF4-FFF2-40B4-BE49-F238E27FC236}">
                <a16:creationId xmlns:a16="http://schemas.microsoft.com/office/drawing/2014/main" id="{23203E61-5B08-9C99-38FB-FB852A4EC80C}"/>
              </a:ext>
            </a:extLst>
          </p:cNvPr>
          <p:cNvSpPr>
            <a:spLocks noGrp="1"/>
          </p:cNvSpPr>
          <p:nvPr>
            <p:ph type="sldNum" sz="quarter" idx="4"/>
          </p:nvPr>
        </p:nvSpPr>
        <p:spPr/>
        <p:txBody>
          <a:bodyPr/>
          <a:lstStyle/>
          <a:p>
            <a:fld id="{E1497D35-93D5-5047-9160-8F9C97C9D015}" type="slidenum">
              <a:rPr lang="en-US" smtClean="0"/>
              <a:pPr/>
              <a:t>20</a:t>
            </a:fld>
            <a:endParaRPr lang="en-US" dirty="0"/>
          </a:p>
        </p:txBody>
      </p:sp>
      <p:graphicFrame>
        <p:nvGraphicFramePr>
          <p:cNvPr id="6" name="Table 5">
            <a:extLst>
              <a:ext uri="{FF2B5EF4-FFF2-40B4-BE49-F238E27FC236}">
                <a16:creationId xmlns:a16="http://schemas.microsoft.com/office/drawing/2014/main" id="{7FC1CFCB-9E36-6A6A-1E62-2B035D97326C}"/>
              </a:ext>
            </a:extLst>
          </p:cNvPr>
          <p:cNvGraphicFramePr>
            <a:graphicFrameLocks noGrp="1"/>
          </p:cNvGraphicFramePr>
          <p:nvPr>
            <p:extLst>
              <p:ext uri="{D42A27DB-BD31-4B8C-83A1-F6EECF244321}">
                <p14:modId xmlns:p14="http://schemas.microsoft.com/office/powerpoint/2010/main" val="2089099508"/>
              </p:ext>
            </p:extLst>
          </p:nvPr>
        </p:nvGraphicFramePr>
        <p:xfrm>
          <a:off x="1174045" y="4052709"/>
          <a:ext cx="6592710" cy="1740748"/>
        </p:xfrm>
        <a:graphic>
          <a:graphicData uri="http://schemas.openxmlformats.org/drawingml/2006/table">
            <a:tbl>
              <a:tblPr firstRow="1" firstCol="1" bandRow="1">
                <a:tableStyleId>{5C22544A-7EE6-4342-B048-85BDC9FD1C3A}</a:tableStyleId>
              </a:tblPr>
              <a:tblGrid>
                <a:gridCol w="2197100">
                  <a:extLst>
                    <a:ext uri="{9D8B030D-6E8A-4147-A177-3AD203B41FA5}">
                      <a16:colId xmlns:a16="http://schemas.microsoft.com/office/drawing/2014/main" val="3556424843"/>
                    </a:ext>
                  </a:extLst>
                </a:gridCol>
                <a:gridCol w="2197805">
                  <a:extLst>
                    <a:ext uri="{9D8B030D-6E8A-4147-A177-3AD203B41FA5}">
                      <a16:colId xmlns:a16="http://schemas.microsoft.com/office/drawing/2014/main" val="3678312555"/>
                    </a:ext>
                  </a:extLst>
                </a:gridCol>
                <a:gridCol w="2197805">
                  <a:extLst>
                    <a:ext uri="{9D8B030D-6E8A-4147-A177-3AD203B41FA5}">
                      <a16:colId xmlns:a16="http://schemas.microsoft.com/office/drawing/2014/main" val="2333220549"/>
                    </a:ext>
                  </a:extLst>
                </a:gridCol>
              </a:tblGrid>
              <a:tr h="352213">
                <a:tc>
                  <a:txBody>
                    <a:bodyPr/>
                    <a:lstStyle/>
                    <a:p>
                      <a:pPr>
                        <a:lnSpc>
                          <a:spcPct val="107000"/>
                        </a:lnSpc>
                        <a:spcAft>
                          <a:spcPts val="800"/>
                        </a:spcAft>
                      </a:pPr>
                      <a:r>
                        <a:rPr lang="en-CA" sz="1100" kern="100">
                          <a:effectLst/>
                        </a:rPr>
                        <a:t>Model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Mean Accuracy</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Variance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2242168"/>
                  </a:ext>
                </a:extLst>
              </a:tr>
              <a:tr h="352213">
                <a:tc>
                  <a:txBody>
                    <a:bodyPr/>
                    <a:lstStyle/>
                    <a:p>
                      <a:pPr>
                        <a:lnSpc>
                          <a:spcPct val="107000"/>
                        </a:lnSpc>
                        <a:spcAft>
                          <a:spcPts val="800"/>
                        </a:spcAft>
                      </a:pPr>
                      <a:r>
                        <a:rPr lang="en-CA" sz="1100" kern="100">
                          <a:effectLst/>
                        </a:rPr>
                        <a:t>CNN-simple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73.6650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0.6754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0059576"/>
                  </a:ext>
                </a:extLst>
              </a:tr>
              <a:tr h="352213">
                <a:tc>
                  <a:txBody>
                    <a:bodyPr/>
                    <a:lstStyle/>
                    <a:p>
                      <a:pPr>
                        <a:lnSpc>
                          <a:spcPct val="107000"/>
                        </a:lnSpc>
                        <a:spcAft>
                          <a:spcPts val="800"/>
                        </a:spcAft>
                      </a:pPr>
                      <a:r>
                        <a:rPr lang="en-CA" sz="1100" kern="100">
                          <a:effectLst/>
                        </a:rPr>
                        <a:t>Random Forest (400 trees)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76.4633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0.2190</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4669922"/>
                  </a:ext>
                </a:extLst>
              </a:tr>
              <a:tr h="331896">
                <a:tc>
                  <a:txBody>
                    <a:bodyPr/>
                    <a:lstStyle/>
                    <a:p>
                      <a:pPr>
                        <a:lnSpc>
                          <a:spcPct val="107000"/>
                        </a:lnSpc>
                        <a:spcAft>
                          <a:spcPts val="800"/>
                        </a:spcAft>
                      </a:pPr>
                      <a:r>
                        <a:rPr lang="en-CA" sz="1100" kern="100">
                          <a:effectLst/>
                        </a:rPr>
                        <a:t>SVM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72.6917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0.2548</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5361417"/>
                  </a:ext>
                </a:extLst>
              </a:tr>
              <a:tr h="352213">
                <a:tc>
                  <a:txBody>
                    <a:bodyPr/>
                    <a:lstStyle/>
                    <a:p>
                      <a:pPr>
                        <a:lnSpc>
                          <a:spcPct val="107000"/>
                        </a:lnSpc>
                        <a:spcAft>
                          <a:spcPts val="800"/>
                        </a:spcAft>
                      </a:pPr>
                      <a:r>
                        <a:rPr lang="en-CA" sz="1100" kern="100">
                          <a:effectLst/>
                        </a:rPr>
                        <a:t>XGBoost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7</a:t>
                      </a:r>
                      <a:r>
                        <a:rPr lang="en-CA" sz="1100" kern="100" dirty="0">
                          <a:effectLst/>
                          <a:latin typeface="Calibri" panose="020F0502020204030204" pitchFamily="34" charset="0"/>
                          <a:ea typeface="Calibri" panose="020F0502020204030204" pitchFamily="34" charset="0"/>
                          <a:cs typeface="Times New Roman" panose="02020603050405020304" pitchFamily="18" charset="0"/>
                        </a:rPr>
                        <a:t>6.3783</a:t>
                      </a:r>
                    </a:p>
                  </a:txBody>
                  <a:tcPr marL="68580" marR="68580" marT="0" marB="0"/>
                </a:tc>
                <a:tc>
                  <a:txBody>
                    <a:bodyPr/>
                    <a:lstStyle/>
                    <a:p>
                      <a:pPr>
                        <a:lnSpc>
                          <a:spcPct val="107000"/>
                        </a:lnSpc>
                        <a:spcAft>
                          <a:spcPts val="800"/>
                        </a:spcAft>
                      </a:pPr>
                      <a:r>
                        <a:rPr lang="en-CA" sz="1100" kern="100" dirty="0">
                          <a:effectLst/>
                        </a:rPr>
                        <a:t>0.1238</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1870004"/>
                  </a:ext>
                </a:extLst>
              </a:tr>
            </a:tbl>
          </a:graphicData>
        </a:graphic>
      </p:graphicFrame>
    </p:spTree>
    <p:extLst>
      <p:ext uri="{BB962C8B-B14F-4D97-AF65-F5344CB8AC3E}">
        <p14:creationId xmlns:p14="http://schemas.microsoft.com/office/powerpoint/2010/main" val="80491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8943-E3E8-2270-E82A-74614B7CA820}"/>
              </a:ext>
            </a:extLst>
          </p:cNvPr>
          <p:cNvSpPr>
            <a:spLocks noGrp="1"/>
          </p:cNvSpPr>
          <p:nvPr>
            <p:ph type="title"/>
          </p:nvPr>
        </p:nvSpPr>
        <p:spPr>
          <a:xfrm>
            <a:off x="365568" y="392415"/>
            <a:ext cx="8444818" cy="609325"/>
          </a:xfrm>
        </p:spPr>
        <p:txBody>
          <a:bodyPr/>
          <a:lstStyle/>
          <a:p>
            <a:r>
              <a:rPr lang="en-US" sz="2800" dirty="0"/>
              <a:t>Stability (continued)</a:t>
            </a:r>
            <a:endParaRPr lang="en-CA" dirty="0"/>
          </a:p>
        </p:txBody>
      </p:sp>
      <p:sp>
        <p:nvSpPr>
          <p:cNvPr id="3" name="Content Placeholder 2">
            <a:extLst>
              <a:ext uri="{FF2B5EF4-FFF2-40B4-BE49-F238E27FC236}">
                <a16:creationId xmlns:a16="http://schemas.microsoft.com/office/drawing/2014/main" id="{20CB472F-3E5A-61C3-F6FE-89F598F2268B}"/>
              </a:ext>
            </a:extLst>
          </p:cNvPr>
          <p:cNvSpPr>
            <a:spLocks noGrp="1"/>
          </p:cNvSpPr>
          <p:nvPr>
            <p:ph idx="1"/>
          </p:nvPr>
        </p:nvSpPr>
        <p:spPr>
          <a:xfrm>
            <a:off x="365568" y="1001740"/>
            <a:ext cx="8444818" cy="4683083"/>
          </a:xfrm>
        </p:spPr>
        <p:txBody>
          <a:bodyPr/>
          <a:lstStyle/>
          <a:p>
            <a:r>
              <a:rPr lang="en-US" dirty="0"/>
              <a:t>After getting the mean accuracy for train set, I compared it to the test set (10,000 rows) and here are the results for each model (no k-fold, just one accuracy value):</a:t>
            </a:r>
          </a:p>
          <a:p>
            <a:endParaRPr lang="en-US" dirty="0"/>
          </a:p>
          <a:p>
            <a:endParaRPr lang="en-CA" dirty="0"/>
          </a:p>
        </p:txBody>
      </p:sp>
      <p:sp>
        <p:nvSpPr>
          <p:cNvPr id="5" name="Slide Number Placeholder 4">
            <a:extLst>
              <a:ext uri="{FF2B5EF4-FFF2-40B4-BE49-F238E27FC236}">
                <a16:creationId xmlns:a16="http://schemas.microsoft.com/office/drawing/2014/main" id="{093F3746-8C3C-2F71-D58C-D8FDC8E04D7B}"/>
              </a:ext>
            </a:extLst>
          </p:cNvPr>
          <p:cNvSpPr>
            <a:spLocks noGrp="1"/>
          </p:cNvSpPr>
          <p:nvPr>
            <p:ph type="sldNum" sz="quarter" idx="4"/>
          </p:nvPr>
        </p:nvSpPr>
        <p:spPr/>
        <p:txBody>
          <a:bodyPr/>
          <a:lstStyle/>
          <a:p>
            <a:fld id="{E1497D35-93D5-5047-9160-8F9C97C9D015}" type="slidenum">
              <a:rPr lang="en-US" smtClean="0"/>
              <a:pPr/>
              <a:t>21</a:t>
            </a:fld>
            <a:endParaRPr lang="en-US" dirty="0"/>
          </a:p>
        </p:txBody>
      </p:sp>
      <p:graphicFrame>
        <p:nvGraphicFramePr>
          <p:cNvPr id="6" name="Table 5">
            <a:extLst>
              <a:ext uri="{FF2B5EF4-FFF2-40B4-BE49-F238E27FC236}">
                <a16:creationId xmlns:a16="http://schemas.microsoft.com/office/drawing/2014/main" id="{5E0465B2-0758-747F-7351-5FB0AAECDEAB}"/>
              </a:ext>
            </a:extLst>
          </p:cNvPr>
          <p:cNvGraphicFramePr>
            <a:graphicFrameLocks noGrp="1"/>
          </p:cNvGraphicFramePr>
          <p:nvPr>
            <p:extLst>
              <p:ext uri="{D42A27DB-BD31-4B8C-83A1-F6EECF244321}">
                <p14:modId xmlns:p14="http://schemas.microsoft.com/office/powerpoint/2010/main" val="2516105265"/>
              </p:ext>
            </p:extLst>
          </p:nvPr>
        </p:nvGraphicFramePr>
        <p:xfrm>
          <a:off x="869244" y="2652890"/>
          <a:ext cx="6687256" cy="1986845"/>
        </p:xfrm>
        <a:graphic>
          <a:graphicData uri="http://schemas.openxmlformats.org/drawingml/2006/table">
            <a:tbl>
              <a:tblPr firstRow="1" firstCol="1" bandRow="1">
                <a:tableStyleId>{5C22544A-7EE6-4342-B048-85BDC9FD1C3A}</a:tableStyleId>
              </a:tblPr>
              <a:tblGrid>
                <a:gridCol w="3343628">
                  <a:extLst>
                    <a:ext uri="{9D8B030D-6E8A-4147-A177-3AD203B41FA5}">
                      <a16:colId xmlns:a16="http://schemas.microsoft.com/office/drawing/2014/main" val="1860933987"/>
                    </a:ext>
                  </a:extLst>
                </a:gridCol>
                <a:gridCol w="3343628">
                  <a:extLst>
                    <a:ext uri="{9D8B030D-6E8A-4147-A177-3AD203B41FA5}">
                      <a16:colId xmlns:a16="http://schemas.microsoft.com/office/drawing/2014/main" val="2839151570"/>
                    </a:ext>
                  </a:extLst>
                </a:gridCol>
              </a:tblGrid>
              <a:tr h="397369">
                <a:tc>
                  <a:txBody>
                    <a:bodyPr/>
                    <a:lstStyle/>
                    <a:p>
                      <a:pPr>
                        <a:lnSpc>
                          <a:spcPct val="107000"/>
                        </a:lnSpc>
                        <a:spcAft>
                          <a:spcPts val="800"/>
                        </a:spcAft>
                      </a:pPr>
                      <a:r>
                        <a:rPr lang="en-CA" sz="1100" kern="100">
                          <a:effectLst/>
                        </a:rPr>
                        <a:t>Model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Accuracy on test set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0921357"/>
                  </a:ext>
                </a:extLst>
              </a:tr>
              <a:tr h="397369">
                <a:tc>
                  <a:txBody>
                    <a:bodyPr/>
                    <a:lstStyle/>
                    <a:p>
                      <a:pPr>
                        <a:lnSpc>
                          <a:spcPct val="107000"/>
                        </a:lnSpc>
                        <a:spcAft>
                          <a:spcPts val="800"/>
                        </a:spcAft>
                      </a:pPr>
                      <a:r>
                        <a:rPr lang="en-CA" sz="1100" kern="100">
                          <a:effectLst/>
                        </a:rPr>
                        <a:t>Simple-CNN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73.52%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0461534"/>
                  </a:ext>
                </a:extLst>
              </a:tr>
              <a:tr h="397369">
                <a:tc>
                  <a:txBody>
                    <a:bodyPr/>
                    <a:lstStyle/>
                    <a:p>
                      <a:pPr>
                        <a:lnSpc>
                          <a:spcPct val="107000"/>
                        </a:lnSpc>
                        <a:spcAft>
                          <a:spcPts val="800"/>
                        </a:spcAft>
                      </a:pPr>
                      <a:r>
                        <a:rPr lang="en-CA" sz="1100" kern="100">
                          <a:effectLst/>
                        </a:rPr>
                        <a:t>Random Forest (400 trees)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76.29%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5618460"/>
                  </a:ext>
                </a:extLst>
              </a:tr>
              <a:tr h="397369">
                <a:tc>
                  <a:txBody>
                    <a:bodyPr/>
                    <a:lstStyle/>
                    <a:p>
                      <a:pPr>
                        <a:lnSpc>
                          <a:spcPct val="107000"/>
                        </a:lnSpc>
                        <a:spcAft>
                          <a:spcPts val="800"/>
                        </a:spcAft>
                      </a:pPr>
                      <a:r>
                        <a:rPr lang="en-CA" sz="1100" kern="100">
                          <a:effectLst/>
                        </a:rPr>
                        <a:t>SVM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72.75%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8125827"/>
                  </a:ext>
                </a:extLst>
              </a:tr>
              <a:tr h="397369">
                <a:tc>
                  <a:txBody>
                    <a:bodyPr/>
                    <a:lstStyle/>
                    <a:p>
                      <a:pPr>
                        <a:lnSpc>
                          <a:spcPct val="107000"/>
                        </a:lnSpc>
                        <a:spcAft>
                          <a:spcPts val="800"/>
                        </a:spcAft>
                      </a:pPr>
                      <a:r>
                        <a:rPr lang="en-CA" sz="1100" kern="100">
                          <a:effectLst/>
                        </a:rPr>
                        <a:t>XGBoost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76.40%</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0791956"/>
                  </a:ext>
                </a:extLst>
              </a:tr>
            </a:tbl>
          </a:graphicData>
        </a:graphic>
      </p:graphicFrame>
    </p:spTree>
    <p:extLst>
      <p:ext uri="{BB962C8B-B14F-4D97-AF65-F5344CB8AC3E}">
        <p14:creationId xmlns:p14="http://schemas.microsoft.com/office/powerpoint/2010/main" val="381197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58FC-17C7-7829-A7E4-504EE291B75E}"/>
              </a:ext>
            </a:extLst>
          </p:cNvPr>
          <p:cNvSpPr>
            <a:spLocks noGrp="1"/>
          </p:cNvSpPr>
          <p:nvPr>
            <p:ph type="title"/>
          </p:nvPr>
        </p:nvSpPr>
        <p:spPr>
          <a:xfrm>
            <a:off x="365568" y="392415"/>
            <a:ext cx="8444818" cy="780762"/>
          </a:xfrm>
        </p:spPr>
        <p:txBody>
          <a:bodyPr/>
          <a:lstStyle/>
          <a:p>
            <a:r>
              <a:rPr lang="en-US" sz="3200" dirty="0"/>
              <a:t>Research limitation, challenges faced, and suggestion for improvement</a:t>
            </a:r>
            <a:endParaRPr lang="en-CA" sz="3200" dirty="0"/>
          </a:p>
        </p:txBody>
      </p:sp>
      <p:sp>
        <p:nvSpPr>
          <p:cNvPr id="3" name="Content Placeholder 2">
            <a:extLst>
              <a:ext uri="{FF2B5EF4-FFF2-40B4-BE49-F238E27FC236}">
                <a16:creationId xmlns:a16="http://schemas.microsoft.com/office/drawing/2014/main" id="{C1192F25-7CD6-AF1A-4EAE-67A5E41472D7}"/>
              </a:ext>
            </a:extLst>
          </p:cNvPr>
          <p:cNvSpPr>
            <a:spLocks noGrp="1"/>
          </p:cNvSpPr>
          <p:nvPr>
            <p:ph idx="1"/>
          </p:nvPr>
        </p:nvSpPr>
        <p:spPr>
          <a:xfrm>
            <a:off x="365568" y="1286934"/>
            <a:ext cx="8444818" cy="4868334"/>
          </a:xfrm>
        </p:spPr>
        <p:txBody>
          <a:bodyPr>
            <a:normAutofit/>
          </a:bodyPr>
          <a:lstStyle/>
          <a:p>
            <a:r>
              <a:rPr lang="en-US" dirty="0"/>
              <a:t>The research done had it’s limitations</a:t>
            </a:r>
          </a:p>
          <a:p>
            <a:pPr marL="0" indent="0">
              <a:buNone/>
            </a:pPr>
            <a:r>
              <a:rPr lang="en-US" dirty="0"/>
              <a:t>- used a sample size of the top 20 pixels (ranked according to importance) instead of the whole dataset</a:t>
            </a:r>
          </a:p>
          <a:p>
            <a:pPr marL="0" indent="0">
              <a:buNone/>
            </a:pPr>
            <a:r>
              <a:rPr lang="en-US" dirty="0"/>
              <a:t>- system crashed if too much data was being used so this was one of the ways it was done</a:t>
            </a:r>
          </a:p>
          <a:p>
            <a:r>
              <a:rPr lang="en-US" dirty="0"/>
              <a:t>Research paper being replicated:</a:t>
            </a:r>
          </a:p>
          <a:p>
            <a:pPr marL="0" indent="0">
              <a:buNone/>
            </a:pPr>
            <a:r>
              <a:rPr lang="en-US" dirty="0"/>
              <a:t>- most likely used the image data as in some scenarios mentioned used over 100,000 parameters which wasn’t possible to do.</a:t>
            </a:r>
          </a:p>
          <a:p>
            <a:pPr marL="0" indent="0">
              <a:buNone/>
            </a:pPr>
            <a:r>
              <a:rPr lang="en-US" dirty="0"/>
              <a:t>- Ended with giving accuracy values only in the high 90’s for the top 4 models, whereas mine gave 72-76 (different models)</a:t>
            </a:r>
            <a:endParaRPr lang="en-CA" dirty="0"/>
          </a:p>
        </p:txBody>
      </p:sp>
      <p:sp>
        <p:nvSpPr>
          <p:cNvPr id="5" name="Slide Number Placeholder 4">
            <a:extLst>
              <a:ext uri="{FF2B5EF4-FFF2-40B4-BE49-F238E27FC236}">
                <a16:creationId xmlns:a16="http://schemas.microsoft.com/office/drawing/2014/main" id="{6B7F0B2B-5B08-166A-8087-365A7678A720}"/>
              </a:ext>
            </a:extLst>
          </p:cNvPr>
          <p:cNvSpPr>
            <a:spLocks noGrp="1"/>
          </p:cNvSpPr>
          <p:nvPr>
            <p:ph type="sldNum" sz="quarter" idx="4"/>
          </p:nvPr>
        </p:nvSpPr>
        <p:spPr/>
        <p:txBody>
          <a:bodyPr/>
          <a:lstStyle/>
          <a:p>
            <a:fld id="{E1497D35-93D5-5047-9160-8F9C97C9D015}" type="slidenum">
              <a:rPr lang="en-US" smtClean="0"/>
              <a:pPr/>
              <a:t>22</a:t>
            </a:fld>
            <a:endParaRPr lang="en-US" dirty="0"/>
          </a:p>
        </p:txBody>
      </p:sp>
    </p:spTree>
    <p:extLst>
      <p:ext uri="{BB962C8B-B14F-4D97-AF65-F5344CB8AC3E}">
        <p14:creationId xmlns:p14="http://schemas.microsoft.com/office/powerpoint/2010/main" val="839276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E692-7141-4D32-4649-81991662DDA5}"/>
              </a:ext>
            </a:extLst>
          </p:cNvPr>
          <p:cNvSpPr>
            <a:spLocks noGrp="1"/>
          </p:cNvSpPr>
          <p:nvPr>
            <p:ph type="title"/>
          </p:nvPr>
        </p:nvSpPr>
        <p:spPr>
          <a:xfrm>
            <a:off x="365568" y="392416"/>
            <a:ext cx="8444818" cy="533274"/>
          </a:xfrm>
        </p:spPr>
        <p:txBody>
          <a:bodyPr/>
          <a:lstStyle/>
          <a:p>
            <a:r>
              <a:rPr lang="en-CA" sz="3200" dirty="0"/>
              <a:t>Conclusion</a:t>
            </a:r>
          </a:p>
        </p:txBody>
      </p:sp>
      <p:sp>
        <p:nvSpPr>
          <p:cNvPr id="3" name="Content Placeholder 2">
            <a:extLst>
              <a:ext uri="{FF2B5EF4-FFF2-40B4-BE49-F238E27FC236}">
                <a16:creationId xmlns:a16="http://schemas.microsoft.com/office/drawing/2014/main" id="{B3D8EFBA-C6D8-2981-9FD4-D1BEFE209023}"/>
              </a:ext>
            </a:extLst>
          </p:cNvPr>
          <p:cNvSpPr>
            <a:spLocks noGrp="1"/>
          </p:cNvSpPr>
          <p:nvPr>
            <p:ph idx="1"/>
          </p:nvPr>
        </p:nvSpPr>
        <p:spPr>
          <a:xfrm>
            <a:off x="365568" y="1151468"/>
            <a:ext cx="8444818" cy="4533356"/>
          </a:xfrm>
        </p:spPr>
        <p:txBody>
          <a:bodyPr/>
          <a:lstStyle/>
          <a:p>
            <a:r>
              <a:rPr lang="en-US" dirty="0"/>
              <a:t>Going back to the main research question that I investigated:</a:t>
            </a:r>
          </a:p>
          <a:p>
            <a:pPr marL="0" indent="0">
              <a:buNone/>
            </a:pPr>
            <a:r>
              <a:rPr lang="en-US" sz="2400" dirty="0"/>
              <a:t>“</a:t>
            </a:r>
            <a:r>
              <a:rPr lang="en-CA" sz="2400" dirty="0">
                <a:effectLst/>
                <a:latin typeface="Times New Roman" panose="02020603050405020304" pitchFamily="18" charset="0"/>
                <a:ea typeface="Times New Roman" panose="02020603050405020304" pitchFamily="18" charset="0"/>
              </a:rPr>
              <a:t>Is CNN's performance practical when compared to traditional machine learning techniques such as Random Forest, SVM or </a:t>
            </a:r>
            <a:r>
              <a:rPr lang="en-CA" sz="2400" dirty="0" err="1">
                <a:effectLst/>
                <a:latin typeface="Times New Roman" panose="02020603050405020304" pitchFamily="18" charset="0"/>
                <a:ea typeface="Times New Roman" panose="02020603050405020304" pitchFamily="18" charset="0"/>
              </a:rPr>
              <a:t>XGBoost</a:t>
            </a:r>
            <a:r>
              <a:rPr lang="en-CA" sz="2400" dirty="0">
                <a:effectLst/>
                <a:latin typeface="Times New Roman" panose="02020603050405020304" pitchFamily="18" charset="0"/>
                <a:ea typeface="Times New Roman" panose="02020603050405020304" pitchFamily="18" charset="0"/>
              </a:rPr>
              <a:t>?”</a:t>
            </a:r>
            <a:endParaRPr lang="en-US" sz="2400" dirty="0">
              <a:latin typeface="Times New Roman" panose="02020603050405020304" pitchFamily="18" charset="0"/>
            </a:endParaRPr>
          </a:p>
          <a:p>
            <a:r>
              <a:rPr lang="en-US" sz="2400" dirty="0">
                <a:latin typeface="Times New Roman" panose="02020603050405020304" pitchFamily="18" charset="0"/>
              </a:rPr>
              <a:t>In terms of results (comparing the 4 models):</a:t>
            </a:r>
          </a:p>
          <a:p>
            <a:pPr marL="0" indent="0">
              <a:buNone/>
            </a:pPr>
            <a:r>
              <a:rPr lang="en-US" sz="2400" dirty="0">
                <a:latin typeface="Times New Roman" panose="02020603050405020304" pitchFamily="18" charset="0"/>
              </a:rPr>
              <a:t>- tied for the lowest accuracy out of all the 4 models</a:t>
            </a:r>
          </a:p>
          <a:p>
            <a:pPr marL="0" indent="0">
              <a:buNone/>
            </a:pPr>
            <a:r>
              <a:rPr lang="en-US" sz="2400" dirty="0">
                <a:latin typeface="Times New Roman" panose="02020603050405020304" pitchFamily="18" charset="0"/>
              </a:rPr>
              <a:t>- 3</a:t>
            </a:r>
            <a:r>
              <a:rPr lang="en-US" sz="2400" baseline="30000" dirty="0">
                <a:latin typeface="Times New Roman" panose="02020603050405020304" pitchFamily="18" charset="0"/>
              </a:rPr>
              <a:t>rd</a:t>
            </a:r>
            <a:r>
              <a:rPr lang="en-US" sz="2400" dirty="0">
                <a:latin typeface="Times New Roman" panose="02020603050405020304" pitchFamily="18" charset="0"/>
              </a:rPr>
              <a:t> best when comparing MCC</a:t>
            </a:r>
          </a:p>
          <a:p>
            <a:pPr marL="0" indent="0">
              <a:buNone/>
            </a:pPr>
            <a:r>
              <a:rPr lang="en-US" sz="2400" dirty="0">
                <a:latin typeface="Times New Roman" panose="02020603050405020304" pitchFamily="18" charset="0"/>
              </a:rPr>
              <a:t>- 2</a:t>
            </a:r>
            <a:r>
              <a:rPr lang="en-US" sz="2400" baseline="30000" dirty="0">
                <a:latin typeface="Times New Roman" panose="02020603050405020304" pitchFamily="18" charset="0"/>
              </a:rPr>
              <a:t>nd</a:t>
            </a:r>
            <a:r>
              <a:rPr lang="en-US" sz="2400" dirty="0">
                <a:latin typeface="Times New Roman" panose="02020603050405020304" pitchFamily="18" charset="0"/>
              </a:rPr>
              <a:t> fastest in training/test time </a:t>
            </a:r>
          </a:p>
          <a:p>
            <a:pPr marL="0" indent="0">
              <a:buNone/>
            </a:pPr>
            <a:r>
              <a:rPr lang="en-US" sz="2400" dirty="0">
                <a:latin typeface="Times New Roman" panose="02020603050405020304" pitchFamily="18" charset="0"/>
              </a:rPr>
              <a:t>- overall consistent with the other 3 models that were compared to but did have its flaws.</a:t>
            </a:r>
          </a:p>
          <a:p>
            <a:pPr marL="0" indent="0">
              <a:buNone/>
            </a:pPr>
            <a:endParaRPr lang="en-US" sz="1800" dirty="0">
              <a:latin typeface="Times New Roman" panose="02020603050405020304" pitchFamily="18" charset="0"/>
            </a:endParaRPr>
          </a:p>
          <a:p>
            <a:pPr marL="0" indent="0">
              <a:buNone/>
            </a:pPr>
            <a:endParaRPr lang="en-CA" dirty="0"/>
          </a:p>
        </p:txBody>
      </p:sp>
      <p:sp>
        <p:nvSpPr>
          <p:cNvPr id="5" name="Slide Number Placeholder 4">
            <a:extLst>
              <a:ext uri="{FF2B5EF4-FFF2-40B4-BE49-F238E27FC236}">
                <a16:creationId xmlns:a16="http://schemas.microsoft.com/office/drawing/2014/main" id="{D1BD36EB-4113-943F-91D0-23E57216AB5C}"/>
              </a:ext>
            </a:extLst>
          </p:cNvPr>
          <p:cNvSpPr>
            <a:spLocks noGrp="1"/>
          </p:cNvSpPr>
          <p:nvPr>
            <p:ph type="sldNum" sz="quarter" idx="4"/>
          </p:nvPr>
        </p:nvSpPr>
        <p:spPr/>
        <p:txBody>
          <a:bodyPr/>
          <a:lstStyle/>
          <a:p>
            <a:fld id="{E1497D35-93D5-5047-9160-8F9C97C9D015}" type="slidenum">
              <a:rPr lang="en-US" smtClean="0"/>
              <a:pPr/>
              <a:t>23</a:t>
            </a:fld>
            <a:endParaRPr lang="en-US" dirty="0"/>
          </a:p>
        </p:txBody>
      </p:sp>
    </p:spTree>
    <p:extLst>
      <p:ext uri="{BB962C8B-B14F-4D97-AF65-F5344CB8AC3E}">
        <p14:creationId xmlns:p14="http://schemas.microsoft.com/office/powerpoint/2010/main" val="11840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CF82-DB6A-9727-BF22-37C875791729}"/>
              </a:ext>
            </a:extLst>
          </p:cNvPr>
          <p:cNvSpPr>
            <a:spLocks noGrp="1"/>
          </p:cNvSpPr>
          <p:nvPr>
            <p:ph type="title"/>
          </p:nvPr>
        </p:nvSpPr>
        <p:spPr>
          <a:xfrm>
            <a:off x="365568" y="392415"/>
            <a:ext cx="8444818" cy="609325"/>
          </a:xfrm>
        </p:spPr>
        <p:txBody>
          <a:bodyPr/>
          <a:lstStyle/>
          <a:p>
            <a:r>
              <a:rPr lang="en-US" dirty="0"/>
              <a:t>Research question excluded (but in abstract)</a:t>
            </a:r>
            <a:endParaRPr lang="en-CA" dirty="0"/>
          </a:p>
        </p:txBody>
      </p:sp>
      <p:sp>
        <p:nvSpPr>
          <p:cNvPr id="3" name="Content Placeholder 2">
            <a:extLst>
              <a:ext uri="{FF2B5EF4-FFF2-40B4-BE49-F238E27FC236}">
                <a16:creationId xmlns:a16="http://schemas.microsoft.com/office/drawing/2014/main" id="{F472EB49-6C16-075D-C7F5-31DF4D9B28F0}"/>
              </a:ext>
            </a:extLst>
          </p:cNvPr>
          <p:cNvSpPr>
            <a:spLocks noGrp="1"/>
          </p:cNvSpPr>
          <p:nvPr>
            <p:ph idx="1"/>
          </p:nvPr>
        </p:nvSpPr>
        <p:spPr/>
        <p:txBody>
          <a:bodyPr>
            <a:normAutofit/>
          </a:bodyPr>
          <a:lstStyle/>
          <a:p>
            <a:r>
              <a:rPr lang="en-CA" sz="2400" dirty="0">
                <a:effectLst/>
                <a:latin typeface="Times New Roman" panose="02020603050405020304" pitchFamily="18" charset="0"/>
                <a:ea typeface="Times New Roman" panose="02020603050405020304" pitchFamily="18" charset="0"/>
              </a:rPr>
              <a:t>“How the CNN's performance compared to other models like LeNet-5, </a:t>
            </a:r>
            <a:r>
              <a:rPr lang="en-CA" sz="2400" dirty="0" err="1">
                <a:effectLst/>
                <a:latin typeface="Times New Roman" panose="02020603050405020304" pitchFamily="18" charset="0"/>
                <a:ea typeface="Times New Roman" panose="02020603050405020304" pitchFamily="18" charset="0"/>
              </a:rPr>
              <a:t>VGGNet</a:t>
            </a:r>
            <a:r>
              <a:rPr lang="en-CA" sz="2400" dirty="0">
                <a:effectLst/>
                <a:latin typeface="Times New Roman" panose="02020603050405020304" pitchFamily="18" charset="0"/>
                <a:ea typeface="Times New Roman" panose="02020603050405020304" pitchFamily="18" charset="0"/>
              </a:rPr>
              <a:t>, </a:t>
            </a:r>
            <a:r>
              <a:rPr lang="en-CA" sz="2400" dirty="0" err="1">
                <a:effectLst/>
                <a:latin typeface="Times New Roman" panose="02020603050405020304" pitchFamily="18" charset="0"/>
                <a:ea typeface="Times New Roman" panose="02020603050405020304" pitchFamily="18" charset="0"/>
              </a:rPr>
              <a:t>ZFNet</a:t>
            </a:r>
            <a:r>
              <a:rPr lang="en-CA" sz="2400" dirty="0">
                <a:effectLst/>
                <a:latin typeface="Times New Roman" panose="02020603050405020304" pitchFamily="18" charset="0"/>
                <a:ea typeface="Times New Roman" panose="02020603050405020304" pitchFamily="18" charset="0"/>
              </a:rPr>
              <a:t>, or </a:t>
            </a:r>
            <a:r>
              <a:rPr lang="en-CA" sz="2400" dirty="0" err="1">
                <a:effectLst/>
                <a:latin typeface="Times New Roman" panose="02020603050405020304" pitchFamily="18" charset="0"/>
                <a:ea typeface="Times New Roman" panose="02020603050405020304" pitchFamily="18" charset="0"/>
              </a:rPr>
              <a:t>ResNet</a:t>
            </a:r>
            <a:r>
              <a:rPr lang="en-CA" sz="2400" dirty="0">
                <a:effectLst/>
                <a:latin typeface="Times New Roman" panose="02020603050405020304" pitchFamily="18" charset="0"/>
                <a:ea typeface="Times New Roman" panose="02020603050405020304" pitchFamily="18" charset="0"/>
              </a:rPr>
              <a:t>?</a:t>
            </a:r>
            <a:r>
              <a:rPr lang="en-CA" sz="2400" i="1" dirty="0">
                <a:latin typeface="Times New Roman" panose="02020603050405020304" pitchFamily="18" charset="0"/>
                <a:ea typeface="Times New Roman" panose="02020603050405020304" pitchFamily="18" charset="0"/>
              </a:rPr>
              <a:t>”</a:t>
            </a:r>
          </a:p>
          <a:p>
            <a:endParaRPr lang="en-CA" sz="2400" i="1" dirty="0">
              <a:latin typeface="Times New Roman" panose="02020603050405020304" pitchFamily="18" charset="0"/>
            </a:endParaRPr>
          </a:p>
          <a:p>
            <a:r>
              <a:rPr lang="en-CA" sz="2400" i="1" dirty="0">
                <a:latin typeface="Times New Roman" panose="02020603050405020304" pitchFamily="18" charset="0"/>
              </a:rPr>
              <a:t>This could be used in future research work when comparing the different types of ‘Net’ models to the simple-CNN</a:t>
            </a:r>
          </a:p>
          <a:p>
            <a:r>
              <a:rPr lang="en-CA" sz="2400" i="1" dirty="0">
                <a:latin typeface="Times New Roman" panose="02020603050405020304" pitchFamily="18" charset="0"/>
              </a:rPr>
              <a:t>Had issues with coding some of it, so left out.</a:t>
            </a:r>
            <a:endParaRPr lang="en-CA" sz="2400" dirty="0"/>
          </a:p>
        </p:txBody>
      </p:sp>
      <p:sp>
        <p:nvSpPr>
          <p:cNvPr id="5" name="Slide Number Placeholder 4">
            <a:extLst>
              <a:ext uri="{FF2B5EF4-FFF2-40B4-BE49-F238E27FC236}">
                <a16:creationId xmlns:a16="http://schemas.microsoft.com/office/drawing/2014/main" id="{8C496369-9360-D66A-DA3D-0F0199D3E57C}"/>
              </a:ext>
            </a:extLst>
          </p:cNvPr>
          <p:cNvSpPr>
            <a:spLocks noGrp="1"/>
          </p:cNvSpPr>
          <p:nvPr>
            <p:ph type="sldNum" sz="quarter" idx="4"/>
          </p:nvPr>
        </p:nvSpPr>
        <p:spPr/>
        <p:txBody>
          <a:bodyPr/>
          <a:lstStyle/>
          <a:p>
            <a:fld id="{E1497D35-93D5-5047-9160-8F9C97C9D015}" type="slidenum">
              <a:rPr lang="en-US" smtClean="0"/>
              <a:pPr/>
              <a:t>24</a:t>
            </a:fld>
            <a:endParaRPr lang="en-US" dirty="0"/>
          </a:p>
        </p:txBody>
      </p:sp>
    </p:spTree>
    <p:extLst>
      <p:ext uri="{BB962C8B-B14F-4D97-AF65-F5344CB8AC3E}">
        <p14:creationId xmlns:p14="http://schemas.microsoft.com/office/powerpoint/2010/main" val="2248404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8E69-6EE4-F892-E2FA-F10CBCBBA88A}"/>
              </a:ext>
            </a:extLst>
          </p:cNvPr>
          <p:cNvSpPr>
            <a:spLocks noGrp="1"/>
          </p:cNvSpPr>
          <p:nvPr>
            <p:ph type="title"/>
          </p:nvPr>
        </p:nvSpPr>
        <p:spPr>
          <a:xfrm>
            <a:off x="365568" y="392415"/>
            <a:ext cx="8444818" cy="609325"/>
          </a:xfrm>
        </p:spPr>
        <p:txBody>
          <a:bodyPr/>
          <a:lstStyle/>
          <a:p>
            <a:r>
              <a:rPr lang="en-US" sz="3200" dirty="0"/>
              <a:t>References (same as on final report)</a:t>
            </a:r>
            <a:endParaRPr lang="en-CA" sz="3200" dirty="0"/>
          </a:p>
        </p:txBody>
      </p:sp>
      <p:sp>
        <p:nvSpPr>
          <p:cNvPr id="3" name="Content Placeholder 2">
            <a:extLst>
              <a:ext uri="{FF2B5EF4-FFF2-40B4-BE49-F238E27FC236}">
                <a16:creationId xmlns:a16="http://schemas.microsoft.com/office/drawing/2014/main" id="{111C5E87-81D4-C73A-00F6-2C0EB9F709B6}"/>
              </a:ext>
            </a:extLst>
          </p:cNvPr>
          <p:cNvSpPr>
            <a:spLocks noGrp="1"/>
          </p:cNvSpPr>
          <p:nvPr>
            <p:ph idx="1"/>
          </p:nvPr>
        </p:nvSpPr>
        <p:spPr>
          <a:xfrm>
            <a:off x="365568" y="1001740"/>
            <a:ext cx="8444818" cy="4683083"/>
          </a:xfrm>
        </p:spPr>
        <p:txBody>
          <a:bodyPr>
            <a:normAutofit fontScale="85000" lnSpcReduction="20000"/>
          </a:bodyPr>
          <a:lstStyle/>
          <a:p>
            <a:pPr>
              <a:lnSpc>
                <a:spcPct val="107000"/>
              </a:lnSpc>
              <a:spcAft>
                <a:spcPts val="1000"/>
              </a:spcAft>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Xiao, H., Rasul, K., &amp;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Vollgraf</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R. (2017). Fashion-</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mnist</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 novel image dataset for benchmarking machine learning algorithms. </a:t>
            </a:r>
            <a:r>
              <a:rPr lang="en-CA" sz="1800" i="1" dirty="0" err="1">
                <a:effectLst/>
                <a:latin typeface="Times New Roman" panose="02020603050405020304" pitchFamily="18" charset="0"/>
                <a:ea typeface="Times New Roman" panose="02020603050405020304" pitchFamily="18" charset="0"/>
                <a:cs typeface="Times New Roman" panose="02020603050405020304" pitchFamily="18" charset="0"/>
              </a:rPr>
              <a:t>arXiv</a:t>
            </a:r>
            <a:r>
              <a:rPr lang="en-CA" sz="1800" i="1" dirty="0">
                <a:effectLst/>
                <a:latin typeface="Times New Roman" panose="02020603050405020304" pitchFamily="18" charset="0"/>
                <a:ea typeface="Times New Roman" panose="02020603050405020304" pitchFamily="18" charset="0"/>
                <a:cs typeface="Times New Roman" panose="02020603050405020304" pitchFamily="18" charset="0"/>
              </a:rPr>
              <a:t> preprint arXiv:1708.07747</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1000"/>
              </a:spcAft>
            </a:pP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Kayed</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M.,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Anter</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 &amp; Mohamed, H. (2020, February). Classification of garments from fashion MNIST dataset using CNN LeNet-5 architecture. In </a:t>
            </a:r>
            <a:r>
              <a:rPr lang="en-CA" sz="1800" i="1" dirty="0">
                <a:effectLst/>
                <a:latin typeface="Times New Roman" panose="02020603050405020304" pitchFamily="18" charset="0"/>
                <a:ea typeface="Times New Roman" panose="02020603050405020304" pitchFamily="18" charset="0"/>
                <a:cs typeface="Times New Roman" panose="02020603050405020304" pitchFamily="18" charset="0"/>
              </a:rPr>
              <a:t>2020 international conference on innovative trends in communication and computer engineering (ITCE)</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(pp. 238-243). IEEE.</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1000"/>
              </a:spcAft>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LEITHARDT, V. (2021). Classifying garments from fashion-MNIST dataset through CNNs. </a:t>
            </a:r>
            <a:r>
              <a:rPr lang="en-CA" sz="1800" i="1" dirty="0">
                <a:effectLst/>
                <a:latin typeface="Times New Roman" panose="02020603050405020304" pitchFamily="18" charset="0"/>
                <a:ea typeface="Times New Roman" panose="02020603050405020304" pitchFamily="18" charset="0"/>
                <a:cs typeface="Times New Roman" panose="02020603050405020304" pitchFamily="18" charset="0"/>
              </a:rPr>
              <a:t>Advances in Science, Technology and Engineering Systems Journal</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i="1" dirty="0">
                <a:effectLst/>
                <a:latin typeface="Times New Roman" panose="02020603050405020304" pitchFamily="18" charset="0"/>
                <a:ea typeface="Times New Roman" panose="02020603050405020304" pitchFamily="18" charset="0"/>
                <a:cs typeface="Times New Roman" panose="02020603050405020304" pitchFamily="18" charset="0"/>
              </a:rPr>
              <a:t>6</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(1), 989-994.</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OpenAI. (2023). </a:t>
            </a:r>
            <a:r>
              <a:rPr lang="en-CA" sz="1800" i="1" dirty="0">
                <a:effectLst/>
                <a:latin typeface="Times New Roman" panose="02020603050405020304" pitchFamily="18" charset="0"/>
                <a:ea typeface="Times New Roman" panose="02020603050405020304" pitchFamily="18" charset="0"/>
                <a:cs typeface="Times New Roman" panose="02020603050405020304" pitchFamily="18" charset="0"/>
              </a:rPr>
              <a:t>ChatGPT</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(GPT-3.5 model) [Large language model]. </a:t>
            </a:r>
            <a:r>
              <a:rPr lang="en-CA" sz="1800" u="sng" dirty="0">
                <a:solidFill>
                  <a:srgbClr val="004C9B"/>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https://chat.openai.com/chat</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CA" sz="1800" b="1"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4"/>
              </a:rPr>
              <a:t>Stephanie Glen</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"Matthews Correlation Coefficient" From </a:t>
            </a:r>
            <a:r>
              <a:rPr lang="en-CA" sz="1800" b="1"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5"/>
              </a:rPr>
              <a:t>StatisticsHowTo.com</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Elementary Statistics for the rest of us! </a:t>
            </a:r>
            <a:r>
              <a:rPr lang="en-CA" sz="1800" b="1"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6"/>
              </a:rPr>
              <a:t>https://www.statisticshowto.com/matthews-correlation-coefficient/</a:t>
            </a: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  </a:t>
            </a:r>
            <a:r>
              <a:rPr lang="en-CA" sz="1800" b="1" dirty="0">
                <a:effectLst/>
                <a:latin typeface="Arial" panose="020B0604020202020204" pitchFamily="34" charset="0"/>
                <a:ea typeface="Times New Roman" panose="02020603050405020304" pitchFamily="18" charset="0"/>
                <a:cs typeface="Times New Roman" panose="02020603050405020304" pitchFamily="18" charset="0"/>
                <a:sym typeface="Wingdings" panose="05000000000000000000" pitchFamily="2" charset="2"/>
              </a:rPr>
              <a:t></a:t>
            </a: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 used for MCC formula</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1000"/>
              </a:spcAft>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Bressler, N. [November 23, 2022]. </a:t>
            </a:r>
            <a:r>
              <a:rPr lang="en-CA" sz="1800" i="1" dirty="0">
                <a:effectLst/>
                <a:latin typeface="Arial" panose="020B0604020202020204" pitchFamily="34" charset="0"/>
                <a:ea typeface="Times New Roman" panose="02020603050405020304" pitchFamily="18" charset="0"/>
                <a:cs typeface="Times New Roman" panose="02020603050405020304" pitchFamily="18" charset="0"/>
              </a:rPr>
              <a:t>How to Check the Accuracy of Your Machine Learning Model. </a:t>
            </a:r>
            <a:r>
              <a:rPr lang="en-CA" sz="1800" dirty="0" err="1">
                <a:effectLst/>
                <a:latin typeface="Arial" panose="020B0604020202020204" pitchFamily="34" charset="0"/>
                <a:ea typeface="Times New Roman" panose="02020603050405020304" pitchFamily="18" charset="0"/>
                <a:cs typeface="Times New Roman" panose="02020603050405020304" pitchFamily="18" charset="0"/>
              </a:rPr>
              <a:t>Deepchecks</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1800" dirty="0">
                <a:effectLst/>
                <a:latin typeface="Arial" panose="020B0604020202020204" pitchFamily="34" charset="0"/>
                <a:ea typeface="Times New Roman" panose="02020603050405020304" pitchFamily="18" charset="0"/>
                <a:cs typeface="Times New Roman" panose="02020603050405020304" pitchFamily="18" charset="0"/>
                <a:sym typeface="Wingdings" panose="05000000000000000000" pitchFamily="2" charset="2"/>
              </a:rPr>
              <a:t></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used for Accuracy formula</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07000"/>
              </a:lnSpc>
              <a:spcAft>
                <a:spcPts val="1000"/>
              </a:spcAft>
              <a:buNone/>
            </a:pPr>
            <a:r>
              <a:rPr lang="en-CA" sz="1800" dirty="0">
                <a:effectLst/>
                <a:latin typeface="Arial" panose="020B0604020202020204" pitchFamily="34" charset="0"/>
                <a:ea typeface="Times New Roman" panose="02020603050405020304" pitchFamily="18" charset="0"/>
                <a:cs typeface="Times New Roman" panose="02020603050405020304" pitchFamily="18" charset="0"/>
              </a:rPr>
              <a:t>https://deepchecks.com/how-to-check-the-accuracy-of-your-machine-learning-model/</a:t>
            </a:r>
          </a:p>
          <a:p>
            <a:pPr marL="0" indent="0">
              <a:buNone/>
            </a:pPr>
            <a:endParaRPr lang="en-CA" dirty="0"/>
          </a:p>
        </p:txBody>
      </p:sp>
      <p:sp>
        <p:nvSpPr>
          <p:cNvPr id="5" name="Slide Number Placeholder 4">
            <a:extLst>
              <a:ext uri="{FF2B5EF4-FFF2-40B4-BE49-F238E27FC236}">
                <a16:creationId xmlns:a16="http://schemas.microsoft.com/office/drawing/2014/main" id="{AA0F814D-E813-25DA-A96E-855D8C3038FC}"/>
              </a:ext>
            </a:extLst>
          </p:cNvPr>
          <p:cNvSpPr>
            <a:spLocks noGrp="1"/>
          </p:cNvSpPr>
          <p:nvPr>
            <p:ph type="sldNum" sz="quarter" idx="4"/>
          </p:nvPr>
        </p:nvSpPr>
        <p:spPr/>
        <p:txBody>
          <a:bodyPr/>
          <a:lstStyle/>
          <a:p>
            <a:fld id="{E1497D35-93D5-5047-9160-8F9C97C9D015}" type="slidenum">
              <a:rPr lang="en-US" smtClean="0"/>
              <a:pPr/>
              <a:t>25</a:t>
            </a:fld>
            <a:endParaRPr lang="en-US" dirty="0"/>
          </a:p>
        </p:txBody>
      </p:sp>
    </p:spTree>
    <p:extLst>
      <p:ext uri="{BB962C8B-B14F-4D97-AF65-F5344CB8AC3E}">
        <p14:creationId xmlns:p14="http://schemas.microsoft.com/office/powerpoint/2010/main" val="3119140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FED282-1487-1BA4-5EA4-1E18036FFA75}"/>
              </a:ext>
            </a:extLst>
          </p:cNvPr>
          <p:cNvSpPr>
            <a:spLocks noGrp="1"/>
          </p:cNvSpPr>
          <p:nvPr>
            <p:ph type="title"/>
          </p:nvPr>
        </p:nvSpPr>
        <p:spPr/>
        <p:txBody>
          <a:bodyPr/>
          <a:lstStyle/>
          <a:p>
            <a:r>
              <a:rPr lang="en-US" dirty="0"/>
              <a:t>The dataset being used</a:t>
            </a:r>
            <a:endParaRPr lang="en-CA" dirty="0"/>
          </a:p>
        </p:txBody>
      </p:sp>
      <p:sp>
        <p:nvSpPr>
          <p:cNvPr id="8" name="Content Placeholder 7">
            <a:extLst>
              <a:ext uri="{FF2B5EF4-FFF2-40B4-BE49-F238E27FC236}">
                <a16:creationId xmlns:a16="http://schemas.microsoft.com/office/drawing/2014/main" id="{FF76A5DC-D5E0-5B1E-5C17-DECA6E2586C9}"/>
              </a:ext>
            </a:extLst>
          </p:cNvPr>
          <p:cNvSpPr>
            <a:spLocks noGrp="1"/>
          </p:cNvSpPr>
          <p:nvPr>
            <p:ph idx="1"/>
          </p:nvPr>
        </p:nvSpPr>
        <p:spPr>
          <a:xfrm>
            <a:off x="365568" y="1472184"/>
            <a:ext cx="8444818" cy="4683083"/>
          </a:xfrm>
        </p:spPr>
        <p:txBody>
          <a:bodyPr>
            <a:normAutofit lnSpcReduction="10000"/>
          </a:bodyPr>
          <a:lstStyle/>
          <a:p>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There are a total of 70,000 images for this dataset, which is split 60,000 for training and 10,000 for testing (comprising of 28x28 grayscale images). This exact dataset is also built-in in the </a:t>
            </a:r>
            <a:r>
              <a:rPr lang="en-CA" sz="2800" dirty="0" err="1">
                <a:effectLst/>
                <a:latin typeface="Times New Roman" panose="02020603050405020304" pitchFamily="18" charset="0"/>
                <a:ea typeface="Times New Roman" panose="02020603050405020304" pitchFamily="18" charset="0"/>
                <a:cs typeface="Times New Roman" panose="02020603050405020304" pitchFamily="18" charset="0"/>
              </a:rPr>
              <a:t>keras</a:t>
            </a: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 library, which shows the exact images (shirts, pants, sneakers, etc.) in its pixel grayscale form as this is not available on Kaggle.</a:t>
            </a:r>
            <a:endParaRPr lang="en-CA" sz="2800" dirty="0">
              <a:effectLst/>
              <a:ea typeface="Times New Roman" panose="02020603050405020304" pitchFamily="18" charset="0"/>
              <a:cs typeface="Times New Roman" panose="02020603050405020304" pitchFamily="18" charset="0"/>
            </a:endParaRPr>
          </a:p>
          <a:p>
            <a:pPr marL="0" indent="0">
              <a:buNone/>
            </a:pPr>
            <a:r>
              <a:rPr lang="en-CA" sz="2400" dirty="0">
                <a:effectLst/>
                <a:ea typeface="Times New Roman" panose="02020603050405020304" pitchFamily="18" charset="0"/>
                <a:cs typeface="Times New Roman" panose="02020603050405020304" pitchFamily="18" charset="0"/>
              </a:rPr>
              <a:t>- Train dataset </a:t>
            </a:r>
            <a:r>
              <a:rPr lang="en-CA" sz="2400" dirty="0">
                <a:effectLst/>
                <a:ea typeface="Times New Roman" panose="02020603050405020304" pitchFamily="18" charset="0"/>
                <a:cs typeface="Times New Roman" panose="02020603050405020304" pitchFamily="18" charset="0"/>
                <a:sym typeface="Wingdings" panose="05000000000000000000" pitchFamily="2" charset="2"/>
              </a:rPr>
              <a:t> 60k rows (top 20 pixels were chosen ranked by Importance)</a:t>
            </a:r>
          </a:p>
          <a:p>
            <a:pPr marL="0" indent="0">
              <a:buNone/>
            </a:pPr>
            <a:r>
              <a:rPr lang="en-CA" sz="2400" dirty="0">
                <a:ea typeface="Times New Roman" panose="02020603050405020304" pitchFamily="18" charset="0"/>
                <a:cs typeface="Times New Roman" panose="02020603050405020304" pitchFamily="18" charset="0"/>
                <a:sym typeface="Wingdings" panose="05000000000000000000" pitchFamily="2" charset="2"/>
              </a:rPr>
              <a:t>- Test dataset  from the top 20 in the train dataset, the same pixels were replicated, this has 10k rows</a:t>
            </a:r>
          </a:p>
          <a:p>
            <a:pPr marL="0" indent="0">
              <a:buNone/>
            </a:pPr>
            <a:r>
              <a:rPr lang="en-CA" sz="2400" dirty="0">
                <a:effectLst/>
                <a:ea typeface="Times New Roman" panose="02020603050405020304" pitchFamily="18" charset="0"/>
                <a:cs typeface="Times New Roman" panose="02020603050405020304" pitchFamily="18" charset="0"/>
                <a:sym typeface="Wingdings" panose="05000000000000000000" pitchFamily="2" charset="2"/>
              </a:rPr>
              <a:t>- Combined dataset  70,000 rows with top 20 pixels (values range 0-255) and dependent variable (label)</a:t>
            </a:r>
          </a:p>
          <a:p>
            <a:pPr marL="0" indent="0">
              <a:buNone/>
            </a:pPr>
            <a:endParaRPr lang="en-CA" sz="2400" dirty="0">
              <a:effectLst/>
              <a:ea typeface="Times New Roman" panose="02020603050405020304" pitchFamily="18" charset="0"/>
              <a:cs typeface="Times New Roman" panose="02020603050405020304" pitchFamily="18" charset="0"/>
            </a:endParaRPr>
          </a:p>
          <a:p>
            <a:endParaRPr lang="en-CA"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3</a:t>
            </a:fld>
            <a:endParaRPr lang="en-US" dirty="0"/>
          </a:p>
        </p:txBody>
      </p:sp>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Top 20 pixels ranked according to Importance</a:t>
            </a:r>
          </a:p>
        </p:txBody>
      </p:sp>
      <p:sp>
        <p:nvSpPr>
          <p:cNvPr id="7" name="Content Placeholder 6">
            <a:extLst>
              <a:ext uri="{FF2B5EF4-FFF2-40B4-BE49-F238E27FC236}">
                <a16:creationId xmlns:a16="http://schemas.microsoft.com/office/drawing/2014/main" id="{9D64D41A-F3BE-B10C-EE73-A6C8F19D0195}"/>
              </a:ext>
            </a:extLst>
          </p:cNvPr>
          <p:cNvSpPr>
            <a:spLocks noGrp="1"/>
          </p:cNvSpPr>
          <p:nvPr>
            <p:ph idx="1"/>
          </p:nvPr>
        </p:nvSpPr>
        <p:spPr/>
        <p:txBody>
          <a:bodyPr/>
          <a:lstStyle/>
          <a:p>
            <a:endParaRPr lang="en-US" dirty="0"/>
          </a:p>
          <a:p>
            <a:pPr marL="0" indent="0">
              <a:buNone/>
            </a:pPr>
            <a:endParaRPr lang="en-CA"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4</a:t>
            </a:fld>
            <a:endParaRPr lang="en-US" dirty="0"/>
          </a:p>
        </p:txBody>
      </p:sp>
      <p:graphicFrame>
        <p:nvGraphicFramePr>
          <p:cNvPr id="2" name="Table 1">
            <a:extLst>
              <a:ext uri="{FF2B5EF4-FFF2-40B4-BE49-F238E27FC236}">
                <a16:creationId xmlns:a16="http://schemas.microsoft.com/office/drawing/2014/main" id="{8E1BBBEA-C002-21BB-3858-ADE6F9DA341F}"/>
              </a:ext>
            </a:extLst>
          </p:cNvPr>
          <p:cNvGraphicFramePr>
            <a:graphicFrameLocks noGrp="1"/>
          </p:cNvGraphicFramePr>
          <p:nvPr>
            <p:extLst>
              <p:ext uri="{D42A27DB-BD31-4B8C-83A1-F6EECF244321}">
                <p14:modId xmlns:p14="http://schemas.microsoft.com/office/powerpoint/2010/main" val="3229287958"/>
              </p:ext>
            </p:extLst>
          </p:nvPr>
        </p:nvGraphicFramePr>
        <p:xfrm>
          <a:off x="731520" y="966651"/>
          <a:ext cx="7289075" cy="4846317"/>
        </p:xfrm>
        <a:graphic>
          <a:graphicData uri="http://schemas.openxmlformats.org/drawingml/2006/table">
            <a:tbl>
              <a:tblPr firstRow="1" firstCol="1" bandRow="1">
                <a:tableStyleId>{5C22544A-7EE6-4342-B048-85BDC9FD1C3A}</a:tableStyleId>
              </a:tblPr>
              <a:tblGrid>
                <a:gridCol w="2429171">
                  <a:extLst>
                    <a:ext uri="{9D8B030D-6E8A-4147-A177-3AD203B41FA5}">
                      <a16:colId xmlns:a16="http://schemas.microsoft.com/office/drawing/2014/main" val="3276096895"/>
                    </a:ext>
                  </a:extLst>
                </a:gridCol>
                <a:gridCol w="2429952">
                  <a:extLst>
                    <a:ext uri="{9D8B030D-6E8A-4147-A177-3AD203B41FA5}">
                      <a16:colId xmlns:a16="http://schemas.microsoft.com/office/drawing/2014/main" val="2655045550"/>
                    </a:ext>
                  </a:extLst>
                </a:gridCol>
                <a:gridCol w="2429952">
                  <a:extLst>
                    <a:ext uri="{9D8B030D-6E8A-4147-A177-3AD203B41FA5}">
                      <a16:colId xmlns:a16="http://schemas.microsoft.com/office/drawing/2014/main" val="1954016810"/>
                    </a:ext>
                  </a:extLst>
                </a:gridCol>
              </a:tblGrid>
              <a:tr h="230777">
                <a:tc>
                  <a:txBody>
                    <a:bodyPr/>
                    <a:lstStyle/>
                    <a:p>
                      <a:pPr>
                        <a:lnSpc>
                          <a:spcPct val="107000"/>
                        </a:lnSpc>
                        <a:spcAft>
                          <a:spcPts val="800"/>
                        </a:spcAft>
                      </a:pPr>
                      <a:r>
                        <a:rPr lang="en-CA" sz="1100" kern="100">
                          <a:effectLst/>
                        </a:rPr>
                        <a:t>Rank</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Pixel #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Importance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0655299"/>
                  </a:ext>
                </a:extLst>
              </a:tr>
              <a:tr h="230777">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547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0.009806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8984342"/>
                  </a:ext>
                </a:extLst>
              </a:tr>
              <a:tr h="230777">
                <a:tc>
                  <a:txBody>
                    <a:bodyPr/>
                    <a:lstStyle/>
                    <a:p>
                      <a:pPr>
                        <a:lnSpc>
                          <a:spcPct val="107000"/>
                        </a:lnSpc>
                        <a:spcAft>
                          <a:spcPts val="800"/>
                        </a:spcAft>
                      </a:pPr>
                      <a:r>
                        <a:rPr lang="en-CA" sz="1100" kern="100">
                          <a:effectLst/>
                        </a:rPr>
                        <a:t>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603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0.009392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8077643"/>
                  </a:ext>
                </a:extLst>
              </a:tr>
              <a:tr h="230777">
                <a:tc>
                  <a:txBody>
                    <a:bodyPr/>
                    <a:lstStyle/>
                    <a:p>
                      <a:pPr>
                        <a:lnSpc>
                          <a:spcPct val="107000"/>
                        </a:lnSpc>
                        <a:spcAft>
                          <a:spcPts val="800"/>
                        </a:spcAft>
                      </a:pPr>
                      <a:r>
                        <a:rPr lang="en-CA" sz="1100" kern="100">
                          <a:effectLst/>
                        </a:rPr>
                        <a:t>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491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0.008809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7419340"/>
                  </a:ext>
                </a:extLst>
              </a:tr>
              <a:tr h="230777">
                <a:tc>
                  <a:txBody>
                    <a:bodyPr/>
                    <a:lstStyle/>
                    <a:p>
                      <a:pPr>
                        <a:lnSpc>
                          <a:spcPct val="107000"/>
                        </a:lnSpc>
                        <a:spcAft>
                          <a:spcPts val="800"/>
                        </a:spcAft>
                      </a:pPr>
                      <a:r>
                        <a:rPr lang="en-CA" sz="1100" kern="100">
                          <a:effectLst/>
                        </a:rPr>
                        <a:t>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575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0.007279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4781195"/>
                  </a:ext>
                </a:extLst>
              </a:tr>
              <a:tr h="230777">
                <a:tc>
                  <a:txBody>
                    <a:bodyPr/>
                    <a:lstStyle/>
                    <a:p>
                      <a:pPr>
                        <a:lnSpc>
                          <a:spcPct val="107000"/>
                        </a:lnSpc>
                        <a:spcAft>
                          <a:spcPts val="800"/>
                        </a:spcAft>
                      </a:pPr>
                      <a:r>
                        <a:rPr lang="en-CA" sz="1100" kern="100">
                          <a:effectLst/>
                        </a:rPr>
                        <a:t>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263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0.006986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7415151"/>
                  </a:ext>
                </a:extLst>
              </a:tr>
              <a:tr h="230777">
                <a:tc>
                  <a:txBody>
                    <a:bodyPr/>
                    <a:lstStyle/>
                    <a:p>
                      <a:pPr>
                        <a:lnSpc>
                          <a:spcPct val="107000"/>
                        </a:lnSpc>
                        <a:spcAft>
                          <a:spcPts val="800"/>
                        </a:spcAft>
                      </a:pPr>
                      <a:r>
                        <a:rPr lang="en-CA" sz="1100" kern="100">
                          <a:effectLst/>
                        </a:rPr>
                        <a:t>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407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0.006045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2734300"/>
                  </a:ext>
                </a:extLst>
              </a:tr>
              <a:tr h="230777">
                <a:tc>
                  <a:txBody>
                    <a:bodyPr/>
                    <a:lstStyle/>
                    <a:p>
                      <a:pPr>
                        <a:lnSpc>
                          <a:spcPct val="107000"/>
                        </a:lnSpc>
                        <a:spcAft>
                          <a:spcPts val="800"/>
                        </a:spcAft>
                      </a:pPr>
                      <a:r>
                        <a:rPr lang="en-CA" sz="1100" kern="100">
                          <a:effectLst/>
                        </a:rPr>
                        <a:t>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435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0.005642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9230251"/>
                  </a:ext>
                </a:extLst>
              </a:tr>
              <a:tr h="230777">
                <a:tc>
                  <a:txBody>
                    <a:bodyPr/>
                    <a:lstStyle/>
                    <a:p>
                      <a:pPr>
                        <a:lnSpc>
                          <a:spcPct val="107000"/>
                        </a:lnSpc>
                        <a:spcAft>
                          <a:spcPts val="800"/>
                        </a:spcAft>
                      </a:pPr>
                      <a:r>
                        <a:rPr lang="en-CA" sz="1100" kern="100">
                          <a:effectLst/>
                        </a:rPr>
                        <a:t>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687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0.005324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6105222"/>
                  </a:ext>
                </a:extLst>
              </a:tr>
              <a:tr h="230777">
                <a:tc>
                  <a:txBody>
                    <a:bodyPr/>
                    <a:lstStyle/>
                    <a:p>
                      <a:pPr>
                        <a:lnSpc>
                          <a:spcPct val="107000"/>
                        </a:lnSpc>
                        <a:spcAft>
                          <a:spcPts val="800"/>
                        </a:spcAft>
                      </a:pPr>
                      <a:r>
                        <a:rPr lang="en-CA" sz="1100" kern="100">
                          <a:effectLst/>
                        </a:rPr>
                        <a:t>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519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0.005292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7701788"/>
                  </a:ext>
                </a:extLst>
              </a:tr>
              <a:tr h="230777">
                <a:tc>
                  <a:txBody>
                    <a:bodyPr/>
                    <a:lstStyle/>
                    <a:p>
                      <a:pPr>
                        <a:lnSpc>
                          <a:spcPct val="107000"/>
                        </a:lnSpc>
                        <a:spcAft>
                          <a:spcPts val="800"/>
                        </a:spcAft>
                      </a:pPr>
                      <a:r>
                        <a:rPr lang="en-CA" sz="1100" kern="100">
                          <a:effectLst/>
                        </a:rPr>
                        <a:t>10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631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0.005287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3144757"/>
                  </a:ext>
                </a:extLst>
              </a:tr>
              <a:tr h="230777">
                <a:tc>
                  <a:txBody>
                    <a:bodyPr/>
                    <a:lstStyle/>
                    <a:p>
                      <a:pPr>
                        <a:lnSpc>
                          <a:spcPct val="107000"/>
                        </a:lnSpc>
                        <a:spcAft>
                          <a:spcPts val="800"/>
                        </a:spcAft>
                      </a:pPr>
                      <a:r>
                        <a:rPr lang="en-CA" sz="1100" kern="100">
                          <a:effectLst/>
                        </a:rPr>
                        <a:t>11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401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0.005284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0226234"/>
                  </a:ext>
                </a:extLst>
              </a:tr>
              <a:tr h="230777">
                <a:tc>
                  <a:txBody>
                    <a:bodyPr/>
                    <a:lstStyle/>
                    <a:p>
                      <a:pPr>
                        <a:lnSpc>
                          <a:spcPct val="107000"/>
                        </a:lnSpc>
                        <a:spcAft>
                          <a:spcPts val="800"/>
                        </a:spcAft>
                      </a:pPr>
                      <a:r>
                        <a:rPr lang="en-CA" sz="1100" kern="100">
                          <a:effectLst/>
                        </a:rPr>
                        <a:t>12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180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0.005119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735294"/>
                  </a:ext>
                </a:extLst>
              </a:tr>
              <a:tr h="230777">
                <a:tc>
                  <a:txBody>
                    <a:bodyPr/>
                    <a:lstStyle/>
                    <a:p>
                      <a:pPr>
                        <a:lnSpc>
                          <a:spcPct val="107000"/>
                        </a:lnSpc>
                        <a:spcAft>
                          <a:spcPts val="800"/>
                        </a:spcAft>
                      </a:pPr>
                      <a:r>
                        <a:rPr lang="en-CA" sz="1100" kern="100">
                          <a:effectLst/>
                        </a:rPr>
                        <a:t>13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234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0.005010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6065764"/>
                  </a:ext>
                </a:extLst>
              </a:tr>
              <a:tr h="230777">
                <a:tc>
                  <a:txBody>
                    <a:bodyPr/>
                    <a:lstStyle/>
                    <a:p>
                      <a:pPr>
                        <a:lnSpc>
                          <a:spcPct val="107000"/>
                        </a:lnSpc>
                        <a:spcAft>
                          <a:spcPts val="800"/>
                        </a:spcAft>
                      </a:pPr>
                      <a:r>
                        <a:rPr lang="en-CA" sz="1100" kern="100">
                          <a:effectLst/>
                        </a:rPr>
                        <a:t>14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236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0.004944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4648563"/>
                  </a:ext>
                </a:extLst>
              </a:tr>
              <a:tr h="230777">
                <a:tc>
                  <a:txBody>
                    <a:bodyPr/>
                    <a:lstStyle/>
                    <a:p>
                      <a:pPr>
                        <a:lnSpc>
                          <a:spcPct val="107000"/>
                        </a:lnSpc>
                        <a:spcAft>
                          <a:spcPts val="800"/>
                        </a:spcAft>
                      </a:pPr>
                      <a:r>
                        <a:rPr lang="en-CA" sz="1100" kern="100">
                          <a:effectLst/>
                        </a:rPr>
                        <a:t>15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0.004934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2475314"/>
                  </a:ext>
                </a:extLst>
              </a:tr>
              <a:tr h="230777">
                <a:tc>
                  <a:txBody>
                    <a:bodyPr/>
                    <a:lstStyle/>
                    <a:p>
                      <a:pPr>
                        <a:lnSpc>
                          <a:spcPct val="107000"/>
                        </a:lnSpc>
                        <a:spcAft>
                          <a:spcPts val="800"/>
                        </a:spcAft>
                      </a:pPr>
                      <a:r>
                        <a:rPr lang="en-CA" sz="1100" kern="100">
                          <a:effectLst/>
                        </a:rPr>
                        <a:t>16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611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0.004891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195344"/>
                  </a:ext>
                </a:extLst>
              </a:tr>
              <a:tr h="230777">
                <a:tc>
                  <a:txBody>
                    <a:bodyPr/>
                    <a:lstStyle/>
                    <a:p>
                      <a:pPr>
                        <a:lnSpc>
                          <a:spcPct val="107000"/>
                        </a:lnSpc>
                        <a:spcAft>
                          <a:spcPts val="800"/>
                        </a:spcAft>
                      </a:pPr>
                      <a:r>
                        <a:rPr lang="en-CA" sz="1100" kern="100">
                          <a:effectLst/>
                        </a:rPr>
                        <a:t>17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96</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0.004734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6546822"/>
                  </a:ext>
                </a:extLst>
              </a:tr>
              <a:tr h="230777">
                <a:tc>
                  <a:txBody>
                    <a:bodyPr/>
                    <a:lstStyle/>
                    <a:p>
                      <a:pPr>
                        <a:lnSpc>
                          <a:spcPct val="107000"/>
                        </a:lnSpc>
                        <a:spcAft>
                          <a:spcPts val="800"/>
                        </a:spcAft>
                      </a:pPr>
                      <a:r>
                        <a:rPr lang="en-CA" sz="1100" kern="100">
                          <a:effectLst/>
                        </a:rPr>
                        <a:t>18</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555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0.004687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1526070"/>
                  </a:ext>
                </a:extLst>
              </a:tr>
              <a:tr h="230777">
                <a:tc>
                  <a:txBody>
                    <a:bodyPr/>
                    <a:lstStyle/>
                    <a:p>
                      <a:pPr>
                        <a:lnSpc>
                          <a:spcPct val="107000"/>
                        </a:lnSpc>
                        <a:spcAft>
                          <a:spcPts val="800"/>
                        </a:spcAft>
                      </a:pPr>
                      <a:r>
                        <a:rPr lang="en-CA" sz="1100" kern="100">
                          <a:effectLst/>
                        </a:rPr>
                        <a:t>19</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594</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0.004502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1494281"/>
                  </a:ext>
                </a:extLst>
              </a:tr>
              <a:tr h="230777">
                <a:tc>
                  <a:txBody>
                    <a:bodyPr/>
                    <a:lstStyle/>
                    <a:p>
                      <a:pPr>
                        <a:lnSpc>
                          <a:spcPct val="107000"/>
                        </a:lnSpc>
                        <a:spcAft>
                          <a:spcPts val="800"/>
                        </a:spcAft>
                      </a:pPr>
                      <a:r>
                        <a:rPr lang="en-CA" sz="1100" kern="100">
                          <a:effectLst/>
                        </a:rPr>
                        <a:t>20</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427</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0.004482</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09391"/>
                  </a:ext>
                </a:extLst>
              </a:tr>
            </a:tbl>
          </a:graphicData>
        </a:graphic>
      </p:graphicFrame>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24110-121C-586B-1DE5-15B874EE3F98}"/>
              </a:ext>
            </a:extLst>
          </p:cNvPr>
          <p:cNvSpPr>
            <a:spLocks noGrp="1"/>
          </p:cNvSpPr>
          <p:nvPr>
            <p:ph type="title"/>
          </p:nvPr>
        </p:nvSpPr>
        <p:spPr/>
        <p:txBody>
          <a:bodyPr/>
          <a:lstStyle/>
          <a:p>
            <a:r>
              <a:rPr lang="en-US" dirty="0"/>
              <a:t>Research question</a:t>
            </a:r>
            <a:endParaRPr lang="en-CA" dirty="0"/>
          </a:p>
        </p:txBody>
      </p:sp>
      <p:sp>
        <p:nvSpPr>
          <p:cNvPr id="6" name="Content Placeholder 5">
            <a:extLst>
              <a:ext uri="{FF2B5EF4-FFF2-40B4-BE49-F238E27FC236}">
                <a16:creationId xmlns:a16="http://schemas.microsoft.com/office/drawing/2014/main" id="{F471CE85-58A9-1CCE-77F5-58093C406A6F}"/>
              </a:ext>
            </a:extLst>
          </p:cNvPr>
          <p:cNvSpPr>
            <a:spLocks noGrp="1"/>
          </p:cNvSpPr>
          <p:nvPr>
            <p:ph idx="1"/>
          </p:nvPr>
        </p:nvSpPr>
        <p:spPr/>
        <p:txBody>
          <a:bodyPr>
            <a:noAutofit/>
          </a:bodyPr>
          <a:lstStyle/>
          <a:p>
            <a:pPr algn="l"/>
            <a:r>
              <a:rPr lang="en-US" sz="3200" dirty="0"/>
              <a:t>Replicated “</a:t>
            </a:r>
            <a:r>
              <a:rPr lang="en-US" sz="3200" b="1" i="0" u="none" strike="noStrike" baseline="0" dirty="0">
                <a:solidFill>
                  <a:srgbClr val="000000"/>
                </a:solidFill>
              </a:rPr>
              <a:t>Classifying Garments from Fashion-MNIST Dataset Through CNNs” from the </a:t>
            </a:r>
            <a:r>
              <a:rPr lang="en-CA" sz="3200" b="0" i="0" u="none" strike="noStrike" baseline="0" dirty="0">
                <a:solidFill>
                  <a:srgbClr val="000000"/>
                </a:solidFill>
              </a:rPr>
              <a:t>ASTESJ Journal </a:t>
            </a:r>
            <a:r>
              <a:rPr lang="en-CA" sz="3200" i="0" u="none" strike="noStrike" baseline="0" dirty="0">
                <a:solidFill>
                  <a:srgbClr val="000000"/>
                </a:solidFill>
              </a:rPr>
              <a:t>(</a:t>
            </a:r>
            <a:r>
              <a:rPr lang="en-US" sz="3200" b="0" i="1" u="none" strike="noStrike" baseline="0" dirty="0">
                <a:solidFill>
                  <a:srgbClr val="000000"/>
                </a:solidFill>
              </a:rPr>
              <a:t>Advances in Science, Technology and Engineering Systems Journal, 2021)</a:t>
            </a:r>
            <a:r>
              <a:rPr lang="en-CA" sz="3200" b="0" i="0" u="none" strike="noStrike" baseline="0" dirty="0">
                <a:solidFill>
                  <a:srgbClr val="000000"/>
                </a:solidFill>
              </a:rPr>
              <a:t>	</a:t>
            </a:r>
          </a:p>
          <a:p>
            <a:pPr algn="l"/>
            <a:r>
              <a:rPr lang="en-CA" sz="3200" dirty="0">
                <a:effectLst/>
                <a:ea typeface="Times New Roman" panose="02020603050405020304" pitchFamily="18" charset="0"/>
              </a:rPr>
              <a:t>Is CNN's performance practical when compared to traditional machine learning techniques such as Random Forest, SVM or </a:t>
            </a:r>
            <a:r>
              <a:rPr lang="en-CA" sz="3200" dirty="0" err="1">
                <a:effectLst/>
                <a:ea typeface="Times New Roman" panose="02020603050405020304" pitchFamily="18" charset="0"/>
              </a:rPr>
              <a:t>XGBoost</a:t>
            </a:r>
            <a:r>
              <a:rPr lang="en-CA" sz="3200" dirty="0">
                <a:effectLst/>
                <a:ea typeface="Times New Roman" panose="02020603050405020304" pitchFamily="18" charset="0"/>
              </a:rPr>
              <a:t>? </a:t>
            </a:r>
            <a:endParaRPr lang="en-CA" sz="3200" b="0" i="0" u="none" strike="noStrike" baseline="0" dirty="0">
              <a:solidFill>
                <a:srgbClr val="000000"/>
              </a:solidFill>
            </a:endParaRPr>
          </a:p>
          <a:p>
            <a:pPr marL="0" indent="0" algn="l">
              <a:buNone/>
            </a:pPr>
            <a:r>
              <a:rPr lang="en-US" sz="3200" b="1" i="0" u="none" strike="noStrike" baseline="0" dirty="0">
                <a:solidFill>
                  <a:srgbClr val="000000"/>
                </a:solidFill>
              </a:rPr>
              <a:t> </a:t>
            </a:r>
            <a:endParaRPr lang="en-CA" sz="3200"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5</a:t>
            </a:fld>
            <a:endParaRPr lang="en-US" dirty="0"/>
          </a:p>
        </p:txBody>
      </p:sp>
    </p:spTree>
    <p:extLst>
      <p:ext uri="{BB962C8B-B14F-4D97-AF65-F5344CB8AC3E}">
        <p14:creationId xmlns:p14="http://schemas.microsoft.com/office/powerpoint/2010/main" val="20266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60EC42-2495-A421-0330-070C035FE5A3}"/>
              </a:ext>
            </a:extLst>
          </p:cNvPr>
          <p:cNvSpPr>
            <a:spLocks noGrp="1"/>
          </p:cNvSpPr>
          <p:nvPr>
            <p:ph type="title"/>
          </p:nvPr>
        </p:nvSpPr>
        <p:spPr>
          <a:xfrm>
            <a:off x="365568" y="392415"/>
            <a:ext cx="8444818" cy="578429"/>
          </a:xfrm>
        </p:spPr>
        <p:txBody>
          <a:bodyPr/>
          <a:lstStyle/>
          <a:p>
            <a:r>
              <a:rPr lang="en-US" dirty="0"/>
              <a:t>Introduction</a:t>
            </a:r>
            <a:endParaRPr lang="en-CA" dirty="0"/>
          </a:p>
        </p:txBody>
      </p:sp>
      <p:sp>
        <p:nvSpPr>
          <p:cNvPr id="7" name="Content Placeholder 6">
            <a:extLst>
              <a:ext uri="{FF2B5EF4-FFF2-40B4-BE49-F238E27FC236}">
                <a16:creationId xmlns:a16="http://schemas.microsoft.com/office/drawing/2014/main" id="{5995ACDB-86C4-185B-98F5-4BDD098C895B}"/>
              </a:ext>
            </a:extLst>
          </p:cNvPr>
          <p:cNvSpPr>
            <a:spLocks noGrp="1"/>
          </p:cNvSpPr>
          <p:nvPr>
            <p:ph idx="1"/>
          </p:nvPr>
        </p:nvSpPr>
        <p:spPr>
          <a:xfrm>
            <a:off x="365568" y="1264356"/>
            <a:ext cx="8444818" cy="4420467"/>
          </a:xfrm>
        </p:spPr>
        <p:txBody>
          <a:bodyPr/>
          <a:lstStyle/>
          <a:p>
            <a:r>
              <a:rPr lang="en-US" dirty="0"/>
              <a:t>Fashion MNIST:</a:t>
            </a:r>
          </a:p>
          <a:p>
            <a:pPr marL="0" indent="0">
              <a:buNone/>
            </a:pPr>
            <a:r>
              <a:rPr lang="en-US" dirty="0"/>
              <a:t> - is a very popular dataset used in several different tasks of deep learning</a:t>
            </a:r>
          </a:p>
          <a:p>
            <a:pPr marL="0" indent="0">
              <a:buNone/>
            </a:pPr>
            <a:r>
              <a:rPr lang="en-US" dirty="0"/>
              <a:t>- </a:t>
            </a:r>
            <a:r>
              <a:rPr lang="en-US" sz="2000" dirty="0"/>
              <a:t>holds </a:t>
            </a:r>
            <a:r>
              <a:rPr lang="en-CA" sz="2000" dirty="0">
                <a:effectLst/>
                <a:ea typeface="Times New Roman" panose="02020603050405020304" pitchFamily="18" charset="0"/>
                <a:cs typeface="Times New Roman" panose="02020603050405020304" pitchFamily="18" charset="0"/>
              </a:rPr>
              <a:t>significant importance for the fashion business industry, serving as a cornerstone in the field of computer vision and machine learning.</a:t>
            </a:r>
            <a:endParaRPr lang="en-US" sz="2000" dirty="0"/>
          </a:p>
          <a:p>
            <a:r>
              <a:rPr lang="en-CA" sz="1800" dirty="0">
                <a:effectLst/>
                <a:latin typeface="Arial" panose="020B0604020202020204" pitchFamily="34" charset="0"/>
                <a:ea typeface="Times New Roman" panose="02020603050405020304" pitchFamily="18" charset="0"/>
                <a:cs typeface="Times New Roman" panose="02020603050405020304" pitchFamily="18" charset="0"/>
              </a:rPr>
              <a:t>“The fashion market has changed dramatically over the last 30 years, resulting in an evolution in that industry. Understanding customer tastes and better-directing sales are the way to increase profit” [3]. </a:t>
            </a:r>
          </a:p>
          <a:p>
            <a:r>
              <a:rPr lang="en-CA" sz="1800" dirty="0">
                <a:effectLst/>
                <a:latin typeface="Arial" panose="020B0604020202020204" pitchFamily="34" charset="0"/>
                <a:ea typeface="Times New Roman" panose="02020603050405020304" pitchFamily="18" charset="0"/>
                <a:cs typeface="Times New Roman" panose="02020603050405020304" pitchFamily="18" charset="0"/>
              </a:rPr>
              <a:t>“The rise of internet business lets people buy their clothes through websites, faster and easier. The introduction of methods to improve user’s experience when searching for items in these platforms is decisive” [3].</a:t>
            </a:r>
            <a:endParaRPr lang="en-CA" dirty="0"/>
          </a:p>
        </p:txBody>
      </p:sp>
      <p:sp>
        <p:nvSpPr>
          <p:cNvPr id="5" name="Slide Number Placeholder 4">
            <a:extLst>
              <a:ext uri="{FF2B5EF4-FFF2-40B4-BE49-F238E27FC236}">
                <a16:creationId xmlns:a16="http://schemas.microsoft.com/office/drawing/2014/main" id="{1F624CFB-5D07-4197-B5F2-3D9EC50EF1CE}"/>
              </a:ext>
            </a:extLst>
          </p:cNvPr>
          <p:cNvSpPr>
            <a:spLocks noGrp="1"/>
          </p:cNvSpPr>
          <p:nvPr>
            <p:ph type="sldNum" sz="quarter" idx="4"/>
          </p:nvPr>
        </p:nvSpPr>
        <p:spPr/>
        <p:txBody>
          <a:bodyPr/>
          <a:lstStyle/>
          <a:p>
            <a:fld id="{E9E0D846-2D6A-8643-B2BF-83884A821236}" type="slidenum">
              <a:rPr lang="en-US" smtClean="0"/>
              <a:pPr/>
              <a:t>6</a:t>
            </a:fld>
            <a:endParaRPr lang="en-US" dirty="0"/>
          </a:p>
        </p:txBody>
      </p:sp>
    </p:spTree>
    <p:extLst>
      <p:ext uri="{BB962C8B-B14F-4D97-AF65-F5344CB8AC3E}">
        <p14:creationId xmlns:p14="http://schemas.microsoft.com/office/powerpoint/2010/main" val="26285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0E504-DBA2-0068-B001-C4EBA0B1CA1C}"/>
              </a:ext>
            </a:extLst>
          </p:cNvPr>
          <p:cNvSpPr>
            <a:spLocks noGrp="1"/>
          </p:cNvSpPr>
          <p:nvPr>
            <p:ph type="title"/>
          </p:nvPr>
        </p:nvSpPr>
        <p:spPr/>
        <p:txBody>
          <a:bodyPr/>
          <a:lstStyle/>
          <a:p>
            <a:r>
              <a:rPr lang="en-US" dirty="0"/>
              <a:t>Literature Review</a:t>
            </a:r>
            <a:endParaRPr lang="en-CA" dirty="0"/>
          </a:p>
        </p:txBody>
      </p:sp>
      <p:sp>
        <p:nvSpPr>
          <p:cNvPr id="8" name="Content Placeholder 7">
            <a:extLst>
              <a:ext uri="{FF2B5EF4-FFF2-40B4-BE49-F238E27FC236}">
                <a16:creationId xmlns:a16="http://schemas.microsoft.com/office/drawing/2014/main" id="{F8774995-1542-4E4F-77FD-E426562A8414}"/>
              </a:ext>
            </a:extLst>
          </p:cNvPr>
          <p:cNvSpPr>
            <a:spLocks noGrp="1"/>
          </p:cNvSpPr>
          <p:nvPr>
            <p:ph idx="1"/>
          </p:nvPr>
        </p:nvSpPr>
        <p:spPr/>
        <p:txBody>
          <a:bodyPr/>
          <a:lstStyle/>
          <a:p>
            <a:r>
              <a:rPr lang="en-CA" sz="1800" dirty="0">
                <a:effectLst/>
                <a:latin typeface="Arial" panose="020B0604020202020204" pitchFamily="34" charset="0"/>
                <a:ea typeface="Times New Roman" panose="02020603050405020304" pitchFamily="18" charset="0"/>
                <a:cs typeface="Times New Roman" panose="02020603050405020304" pitchFamily="18" charset="0"/>
              </a:rPr>
              <a:t>“Convolutional Neural Network models have been shown efficiency in image classification. This paper presents four different Convolutional Neural Networks models that used Fashion-MNIST dataset. Fashion-MNIST is a dataset made to help researchers finding models to classify this kind of product such as clothes, and the paper that describes it presents a comparison between the main classification methods to find the one that better label this kind of data.</a:t>
            </a:r>
            <a:endParaRPr lang="en-CA" dirty="0"/>
          </a:p>
        </p:txBody>
      </p:sp>
      <p:sp>
        <p:nvSpPr>
          <p:cNvPr id="6" name="Slide Number Placeholder 5">
            <a:extLst>
              <a:ext uri="{FF2B5EF4-FFF2-40B4-BE49-F238E27FC236}">
                <a16:creationId xmlns:a16="http://schemas.microsoft.com/office/drawing/2014/main" id="{23AA9CDD-4938-446E-B42E-79D99A8FC604}"/>
              </a:ext>
            </a:extLst>
          </p:cNvPr>
          <p:cNvSpPr>
            <a:spLocks noGrp="1"/>
          </p:cNvSpPr>
          <p:nvPr>
            <p:ph type="sldNum" sz="quarter" idx="4"/>
          </p:nvPr>
        </p:nvSpPr>
        <p:spPr/>
        <p:txBody>
          <a:bodyPr/>
          <a:lstStyle/>
          <a:p>
            <a:fld id="{E9E0D846-2D6A-8643-B2BF-83884A821236}" type="slidenum">
              <a:rPr lang="en-US" smtClean="0"/>
              <a:pPr/>
              <a:t>7</a:t>
            </a:fld>
            <a:endParaRPr lang="en-US" dirty="0"/>
          </a:p>
        </p:txBody>
      </p:sp>
    </p:spTree>
    <p:extLst>
      <p:ext uri="{BB962C8B-B14F-4D97-AF65-F5344CB8AC3E}">
        <p14:creationId xmlns:p14="http://schemas.microsoft.com/office/powerpoint/2010/main" val="210161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2EF4F9-62E8-3D55-F5D8-3E47459F0DB0}"/>
              </a:ext>
            </a:extLst>
          </p:cNvPr>
          <p:cNvSpPr>
            <a:spLocks noGrp="1"/>
          </p:cNvSpPr>
          <p:nvPr>
            <p:ph type="title"/>
          </p:nvPr>
        </p:nvSpPr>
        <p:spPr>
          <a:xfrm>
            <a:off x="365568" y="392415"/>
            <a:ext cx="8444818" cy="609325"/>
          </a:xfrm>
        </p:spPr>
        <p:txBody>
          <a:bodyPr/>
          <a:lstStyle/>
          <a:p>
            <a:r>
              <a:rPr lang="en-US" dirty="0"/>
              <a:t>Data Description</a:t>
            </a:r>
            <a:endParaRPr lang="en-CA" dirty="0"/>
          </a:p>
        </p:txBody>
      </p:sp>
      <p:graphicFrame>
        <p:nvGraphicFramePr>
          <p:cNvPr id="6" name="Content Placeholder 5">
            <a:extLst>
              <a:ext uri="{FF2B5EF4-FFF2-40B4-BE49-F238E27FC236}">
                <a16:creationId xmlns:a16="http://schemas.microsoft.com/office/drawing/2014/main" id="{8D07F62B-F606-52D9-E5FA-F477EF9F4C4D}"/>
              </a:ext>
            </a:extLst>
          </p:cNvPr>
          <p:cNvGraphicFramePr>
            <a:graphicFrameLocks noGrp="1"/>
          </p:cNvGraphicFramePr>
          <p:nvPr>
            <p:ph idx="1"/>
            <p:extLst>
              <p:ext uri="{D42A27DB-BD31-4B8C-83A1-F6EECF244321}">
                <p14:modId xmlns:p14="http://schemas.microsoft.com/office/powerpoint/2010/main" val="2404954531"/>
              </p:ext>
            </p:extLst>
          </p:nvPr>
        </p:nvGraphicFramePr>
        <p:xfrm>
          <a:off x="535578" y="1001740"/>
          <a:ext cx="5904411" cy="4158088"/>
        </p:xfrm>
        <a:graphic>
          <a:graphicData uri="http://schemas.openxmlformats.org/drawingml/2006/table">
            <a:tbl>
              <a:tblPr firstRow="1" firstCol="1" bandRow="1">
                <a:tableStyleId>{5C22544A-7EE6-4342-B048-85BDC9FD1C3A}</a:tableStyleId>
              </a:tblPr>
              <a:tblGrid>
                <a:gridCol w="2418842">
                  <a:extLst>
                    <a:ext uri="{9D8B030D-6E8A-4147-A177-3AD203B41FA5}">
                      <a16:colId xmlns:a16="http://schemas.microsoft.com/office/drawing/2014/main" val="3367395724"/>
                    </a:ext>
                  </a:extLst>
                </a:gridCol>
                <a:gridCol w="3485569">
                  <a:extLst>
                    <a:ext uri="{9D8B030D-6E8A-4147-A177-3AD203B41FA5}">
                      <a16:colId xmlns:a16="http://schemas.microsoft.com/office/drawing/2014/main" val="3861527007"/>
                    </a:ext>
                  </a:extLst>
                </a:gridCol>
              </a:tblGrid>
              <a:tr h="378008">
                <a:tc>
                  <a:txBody>
                    <a:bodyPr/>
                    <a:lstStyle/>
                    <a:p>
                      <a:pPr>
                        <a:lnSpc>
                          <a:spcPct val="150000"/>
                        </a:lnSpc>
                        <a:spcAft>
                          <a:spcPts val="1000"/>
                        </a:spcAft>
                      </a:pPr>
                      <a:r>
                        <a:rPr lang="en-CA" sz="1200" dirty="0">
                          <a:effectLst/>
                        </a:rPr>
                        <a:t>Label Number</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Type of Fashion attire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98163292"/>
                  </a:ext>
                </a:extLst>
              </a:tr>
              <a:tr h="378008">
                <a:tc>
                  <a:txBody>
                    <a:bodyPr/>
                    <a:lstStyle/>
                    <a:p>
                      <a:pPr>
                        <a:lnSpc>
                          <a:spcPct val="150000"/>
                        </a:lnSpc>
                        <a:spcAft>
                          <a:spcPts val="1000"/>
                        </a:spcAft>
                      </a:pPr>
                      <a:r>
                        <a:rPr lang="en-CA" sz="1200" dirty="0">
                          <a:effectLst/>
                        </a:rPr>
                        <a:t>0</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T-shirt/Top</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8201161"/>
                  </a:ext>
                </a:extLst>
              </a:tr>
              <a:tr h="378008">
                <a:tc>
                  <a:txBody>
                    <a:bodyPr/>
                    <a:lstStyle/>
                    <a:p>
                      <a:pPr>
                        <a:lnSpc>
                          <a:spcPct val="150000"/>
                        </a:lnSpc>
                        <a:spcAft>
                          <a:spcPts val="1000"/>
                        </a:spcAft>
                      </a:pPr>
                      <a:r>
                        <a:rPr lang="en-CA" sz="1200">
                          <a:effectLst/>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Trouser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1600049"/>
                  </a:ext>
                </a:extLst>
              </a:tr>
              <a:tr h="378008">
                <a:tc>
                  <a:txBody>
                    <a:bodyPr/>
                    <a:lstStyle/>
                    <a:p>
                      <a:pPr>
                        <a:lnSpc>
                          <a:spcPct val="150000"/>
                        </a:lnSpc>
                        <a:spcAft>
                          <a:spcPts val="1000"/>
                        </a:spcAft>
                      </a:pPr>
                      <a:r>
                        <a:rPr lang="en-CA" sz="1200">
                          <a:effectLst/>
                        </a:rPr>
                        <a:t>2</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Pullover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19911192"/>
                  </a:ext>
                </a:extLst>
              </a:tr>
              <a:tr h="378008">
                <a:tc>
                  <a:txBody>
                    <a:bodyPr/>
                    <a:lstStyle/>
                    <a:p>
                      <a:pPr>
                        <a:lnSpc>
                          <a:spcPct val="150000"/>
                        </a:lnSpc>
                        <a:spcAft>
                          <a:spcPts val="1000"/>
                        </a:spcAft>
                      </a:pPr>
                      <a:r>
                        <a:rPr lang="en-CA" sz="1200">
                          <a:effectLst/>
                        </a:rPr>
                        <a:t>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Dress</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0551812"/>
                  </a:ext>
                </a:extLst>
              </a:tr>
              <a:tr h="378008">
                <a:tc>
                  <a:txBody>
                    <a:bodyPr/>
                    <a:lstStyle/>
                    <a:p>
                      <a:pPr>
                        <a:lnSpc>
                          <a:spcPct val="150000"/>
                        </a:lnSpc>
                        <a:spcAft>
                          <a:spcPts val="1000"/>
                        </a:spcAft>
                      </a:pPr>
                      <a:r>
                        <a:rPr lang="en-CA" sz="1200">
                          <a:effectLst/>
                        </a:rPr>
                        <a:t>4</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Coat</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1090163"/>
                  </a:ext>
                </a:extLst>
              </a:tr>
              <a:tr h="378008">
                <a:tc>
                  <a:txBody>
                    <a:bodyPr/>
                    <a:lstStyle/>
                    <a:p>
                      <a:pPr>
                        <a:lnSpc>
                          <a:spcPct val="150000"/>
                        </a:lnSpc>
                        <a:spcAft>
                          <a:spcPts val="1000"/>
                        </a:spcAft>
                      </a:pPr>
                      <a:r>
                        <a:rPr lang="en-CA" sz="1200">
                          <a:effectLst/>
                        </a:rPr>
                        <a:t>5</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Sandal</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2892271"/>
                  </a:ext>
                </a:extLst>
              </a:tr>
              <a:tr h="378008">
                <a:tc>
                  <a:txBody>
                    <a:bodyPr/>
                    <a:lstStyle/>
                    <a:p>
                      <a:pPr>
                        <a:lnSpc>
                          <a:spcPct val="150000"/>
                        </a:lnSpc>
                        <a:spcAft>
                          <a:spcPts val="1000"/>
                        </a:spcAft>
                      </a:pPr>
                      <a:r>
                        <a:rPr lang="en-CA" sz="1200">
                          <a:effectLst/>
                        </a:rPr>
                        <a:t>6</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Shirt</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1953525"/>
                  </a:ext>
                </a:extLst>
              </a:tr>
              <a:tr h="378008">
                <a:tc>
                  <a:txBody>
                    <a:bodyPr/>
                    <a:lstStyle/>
                    <a:p>
                      <a:pPr>
                        <a:lnSpc>
                          <a:spcPct val="150000"/>
                        </a:lnSpc>
                        <a:spcAft>
                          <a:spcPts val="1000"/>
                        </a:spcAft>
                      </a:pPr>
                      <a:r>
                        <a:rPr lang="en-CA" sz="1200">
                          <a:effectLst/>
                        </a:rPr>
                        <a:t>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Sneaker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8915358"/>
                  </a:ext>
                </a:extLst>
              </a:tr>
              <a:tr h="378008">
                <a:tc>
                  <a:txBody>
                    <a:bodyPr/>
                    <a:lstStyle/>
                    <a:p>
                      <a:pPr>
                        <a:lnSpc>
                          <a:spcPct val="150000"/>
                        </a:lnSpc>
                        <a:spcAft>
                          <a:spcPts val="1000"/>
                        </a:spcAft>
                      </a:pPr>
                      <a:r>
                        <a:rPr lang="en-CA" sz="1200">
                          <a:effectLst/>
                        </a:rPr>
                        <a:t>8</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a:effectLst/>
                        </a:rPr>
                        <a:t>Bag</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9147759"/>
                  </a:ext>
                </a:extLst>
              </a:tr>
              <a:tr h="378008">
                <a:tc>
                  <a:txBody>
                    <a:bodyPr/>
                    <a:lstStyle/>
                    <a:p>
                      <a:pPr>
                        <a:lnSpc>
                          <a:spcPct val="150000"/>
                        </a:lnSpc>
                        <a:spcAft>
                          <a:spcPts val="1000"/>
                        </a:spcAft>
                      </a:pPr>
                      <a:r>
                        <a:rPr lang="en-CA" sz="1200">
                          <a:effectLst/>
                        </a:rPr>
                        <a:t>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50000"/>
                        </a:lnSpc>
                        <a:spcAft>
                          <a:spcPts val="1000"/>
                        </a:spcAft>
                      </a:pPr>
                      <a:r>
                        <a:rPr lang="en-CA" sz="1200" dirty="0">
                          <a:effectLst/>
                        </a:rPr>
                        <a:t>Ankle Boot</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92841363"/>
                  </a:ext>
                </a:extLst>
              </a:tr>
            </a:tbl>
          </a:graphicData>
        </a:graphic>
      </p:graphicFrame>
      <p:sp>
        <p:nvSpPr>
          <p:cNvPr id="4" name="Slide Number Placeholder 3">
            <a:extLst>
              <a:ext uri="{FF2B5EF4-FFF2-40B4-BE49-F238E27FC236}">
                <a16:creationId xmlns:a16="http://schemas.microsoft.com/office/drawing/2014/main" id="{4BEF7D89-5C2A-46BD-8444-20806271C760}"/>
              </a:ext>
            </a:extLst>
          </p:cNvPr>
          <p:cNvSpPr>
            <a:spLocks noGrp="1"/>
          </p:cNvSpPr>
          <p:nvPr>
            <p:ph type="sldNum" sz="quarter" idx="4"/>
          </p:nvPr>
        </p:nvSpPr>
        <p:spPr/>
        <p:txBody>
          <a:bodyPr/>
          <a:lstStyle/>
          <a:p>
            <a:fld id="{E9E0D846-2D6A-8643-B2BF-83884A821236}" type="slidenum">
              <a:rPr lang="en-US" smtClean="0"/>
              <a:pPr/>
              <a:t>8</a:t>
            </a:fld>
            <a:endParaRPr lang="en-US" dirty="0"/>
          </a:p>
        </p:txBody>
      </p:sp>
    </p:spTree>
    <p:extLst>
      <p:ext uri="{BB962C8B-B14F-4D97-AF65-F5344CB8AC3E}">
        <p14:creationId xmlns:p14="http://schemas.microsoft.com/office/powerpoint/2010/main" val="136830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30EAE-6ECE-6A9E-D18A-F5F9F9E335DD}"/>
              </a:ext>
            </a:extLst>
          </p:cNvPr>
          <p:cNvSpPr>
            <a:spLocks noGrp="1"/>
          </p:cNvSpPr>
          <p:nvPr>
            <p:ph type="title"/>
          </p:nvPr>
        </p:nvSpPr>
        <p:spPr/>
        <p:txBody>
          <a:bodyPr/>
          <a:lstStyle/>
          <a:p>
            <a:r>
              <a:rPr lang="en-US" dirty="0"/>
              <a:t>CNN-Simple modelling</a:t>
            </a:r>
            <a:endParaRPr lang="en-CA" dirty="0"/>
          </a:p>
        </p:txBody>
      </p:sp>
      <p:sp>
        <p:nvSpPr>
          <p:cNvPr id="3" name="Content Placeholder 2">
            <a:extLst>
              <a:ext uri="{FF2B5EF4-FFF2-40B4-BE49-F238E27FC236}">
                <a16:creationId xmlns:a16="http://schemas.microsoft.com/office/drawing/2014/main" id="{D1672607-0C8A-9E98-A4D2-383F3D9CAD7F}"/>
              </a:ext>
            </a:extLst>
          </p:cNvPr>
          <p:cNvSpPr>
            <a:spLocks noGrp="1"/>
          </p:cNvSpPr>
          <p:nvPr>
            <p:ph idx="1"/>
          </p:nvPr>
        </p:nvSpPr>
        <p:spPr/>
        <p:txBody>
          <a:bodyPr/>
          <a:lstStyle/>
          <a:p>
            <a:r>
              <a:rPr lang="en-US" dirty="0"/>
              <a:t>When building a simple-CNN model with the basic parameters:</a:t>
            </a:r>
          </a:p>
          <a:p>
            <a:pPr marL="0" indent="0">
              <a:buNone/>
            </a:pPr>
            <a:r>
              <a:rPr lang="en-US" dirty="0"/>
              <a:t>- 10 epochs, 64 batch size, </a:t>
            </a:r>
            <a:r>
              <a:rPr lang="en-US" dirty="0" err="1"/>
              <a:t>adam</a:t>
            </a:r>
            <a:r>
              <a:rPr lang="en-US" dirty="0"/>
              <a:t> optimizer, ‘categorical </a:t>
            </a:r>
            <a:r>
              <a:rPr lang="en-US" dirty="0" err="1"/>
              <a:t>crossentropy</a:t>
            </a:r>
            <a:r>
              <a:rPr lang="en-US" dirty="0"/>
              <a:t>’ loss</a:t>
            </a:r>
          </a:p>
          <a:p>
            <a:pPr marL="0" indent="0">
              <a:buNone/>
            </a:pPr>
            <a:r>
              <a:rPr lang="en-US" dirty="0"/>
              <a:t>-  75.65% accuracy percent</a:t>
            </a:r>
          </a:p>
          <a:p>
            <a:r>
              <a:rPr lang="en-US" dirty="0"/>
              <a:t>Research paper being replicated:</a:t>
            </a:r>
          </a:p>
          <a:p>
            <a:pPr marL="0" indent="0">
              <a:buNone/>
            </a:pPr>
            <a:r>
              <a:rPr lang="en-US" dirty="0"/>
              <a:t>- used over 110, 000 trainable parameters</a:t>
            </a:r>
          </a:p>
          <a:p>
            <a:pPr marL="0" indent="0">
              <a:buNone/>
            </a:pPr>
            <a:r>
              <a:rPr lang="en-US" dirty="0"/>
              <a:t>- 99.05% accuracy</a:t>
            </a:r>
            <a:endParaRPr lang="en-CA" dirty="0"/>
          </a:p>
        </p:txBody>
      </p:sp>
      <p:sp>
        <p:nvSpPr>
          <p:cNvPr id="5" name="Slide Number Placeholder 4">
            <a:extLst>
              <a:ext uri="{FF2B5EF4-FFF2-40B4-BE49-F238E27FC236}">
                <a16:creationId xmlns:a16="http://schemas.microsoft.com/office/drawing/2014/main" id="{BAE4DB97-5921-3904-9214-FF10BDD7E869}"/>
              </a:ext>
            </a:extLst>
          </p:cNvPr>
          <p:cNvSpPr>
            <a:spLocks noGrp="1"/>
          </p:cNvSpPr>
          <p:nvPr>
            <p:ph type="sldNum" sz="quarter" idx="4"/>
          </p:nvPr>
        </p:nvSpPr>
        <p:spPr/>
        <p:txBody>
          <a:bodyPr/>
          <a:lstStyle/>
          <a:p>
            <a:fld id="{E1497D35-93D5-5047-9160-8F9C97C9D015}" type="slidenum">
              <a:rPr lang="en-US" smtClean="0"/>
              <a:pPr/>
              <a:t>9</a:t>
            </a:fld>
            <a:endParaRPr lang="en-US" dirty="0"/>
          </a:p>
        </p:txBody>
      </p:sp>
    </p:spTree>
    <p:extLst>
      <p:ext uri="{BB962C8B-B14F-4D97-AF65-F5344CB8AC3E}">
        <p14:creationId xmlns:p14="http://schemas.microsoft.com/office/powerpoint/2010/main" val="4111874083"/>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3495</Words>
  <Application>Microsoft Office PowerPoint</Application>
  <PresentationFormat>On-screen Show (4:3)</PresentationFormat>
  <Paragraphs>369</Paragraphs>
  <Slides>25</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Courier New</vt:lpstr>
      <vt:lpstr>Times New Roman</vt:lpstr>
      <vt:lpstr>RyersonUniversity_MasterTemplate v1</vt:lpstr>
      <vt:lpstr>CIND860 Capstone Project – Evaluating the efficacy of CNN against Traditional ML Models</vt:lpstr>
      <vt:lpstr>About Project</vt:lpstr>
      <vt:lpstr>The dataset being used</vt:lpstr>
      <vt:lpstr>Top 20 pixels ranked according to Importance</vt:lpstr>
      <vt:lpstr>Research question</vt:lpstr>
      <vt:lpstr>Introduction</vt:lpstr>
      <vt:lpstr>Literature Review</vt:lpstr>
      <vt:lpstr>Data Description</vt:lpstr>
      <vt:lpstr>CNN-Simple modelling</vt:lpstr>
      <vt:lpstr>Random Forest Modelling</vt:lpstr>
      <vt:lpstr>Random Forest accuracy percentages for each point</vt:lpstr>
      <vt:lpstr>Effectiveness</vt:lpstr>
      <vt:lpstr>Effectiveness (Simple-CNN)</vt:lpstr>
      <vt:lpstr>Effectiveness (random forest)</vt:lpstr>
      <vt:lpstr>Effectiveness (SVM model)</vt:lpstr>
      <vt:lpstr>Effectiveness (XGBoost)</vt:lpstr>
      <vt:lpstr>Summary report (from previous 4 slides)</vt:lpstr>
      <vt:lpstr>Matthew’s Correlation coefficient</vt:lpstr>
      <vt:lpstr>Efficiency</vt:lpstr>
      <vt:lpstr>Stability</vt:lpstr>
      <vt:lpstr>Stability (continued)</vt:lpstr>
      <vt:lpstr>Research limitation, challenges faced, and suggestion for improvement</vt:lpstr>
      <vt:lpstr>Conclusion</vt:lpstr>
      <vt:lpstr>Research question excluded (but in abstract)</vt:lpstr>
      <vt:lpstr>References (same as on final report)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2023-12-05T01:55:39Z</dcterms:modified>
</cp:coreProperties>
</file>